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3"/>
    <p:sldId id="258" r:id="rId4"/>
    <p:sldId id="260" r:id="rId5"/>
    <p:sldId id="259" r:id="rId6"/>
    <p:sldId id="265" r:id="rId7"/>
    <p:sldId id="266" r:id="rId9"/>
    <p:sldId id="267" r:id="rId10"/>
    <p:sldId id="11868" r:id="rId11"/>
    <p:sldId id="11869" r:id="rId12"/>
    <p:sldId id="11885" r:id="rId13"/>
    <p:sldId id="261" r:id="rId14"/>
    <p:sldId id="11800" r:id="rId15"/>
    <p:sldId id="11855" r:id="rId16"/>
    <p:sldId id="11854" r:id="rId17"/>
    <p:sldId id="11856" r:id="rId18"/>
    <p:sldId id="11857" r:id="rId19"/>
    <p:sldId id="11858" r:id="rId20"/>
    <p:sldId id="11859" r:id="rId21"/>
    <p:sldId id="11861" r:id="rId22"/>
    <p:sldId id="11862" r:id="rId23"/>
    <p:sldId id="11805" r:id="rId24"/>
    <p:sldId id="262" r:id="rId25"/>
    <p:sldId id="270" r:id="rId26"/>
    <p:sldId id="271" r:id="rId27"/>
    <p:sldId id="11863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C0D7"/>
    <a:srgbClr val="191224"/>
    <a:srgbClr val="24171E"/>
    <a:srgbClr val="27396A"/>
    <a:srgbClr val="AC335F"/>
    <a:srgbClr val="1A1323"/>
    <a:srgbClr val="93669C"/>
    <a:srgbClr val="DBE3E1"/>
    <a:srgbClr val="4B7B96"/>
    <a:srgbClr val="231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1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9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2.5</c:v>
                </c:pt>
                <c:pt idx="1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CC99"/>
            </a:solidFill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95469-8054-4D37-B10D-371D3A83AD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F439-EB9C-44A7-878D-13F662F8A2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A7CDC-51CD-4988-94D0-D97BD1C40D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A7CDC-51CD-4988-94D0-D97BD1C40D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BAB81-3A97-429C-8A61-512E38F65C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218317" y="2286000"/>
            <a:ext cx="302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www.tukuppt.com </a:t>
            </a:r>
            <a:r>
              <a:rPr lang="zh-CN" altLang="en-US" dirty="0">
                <a:solidFill>
                  <a:schemeClr val="bg1"/>
                </a:solidFill>
              </a:rPr>
              <a:t>熊猫办公 高效办公在熊猫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2417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3.jpeg"/><Relationship Id="rId16" Type="http://schemas.microsoft.com/office/2007/relationships/hdphoto" Target="../media/image2.wdp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52450" y="365125"/>
            <a:ext cx="1097280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4" y="310025"/>
            <a:ext cx="2554843" cy="13806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9" t="51898" r="28185" b="46656"/>
          <a:stretch>
            <a:fillRect/>
          </a:stretch>
        </p:blipFill>
        <p:spPr>
          <a:xfrm rot="16200000">
            <a:off x="11470720" y="4970866"/>
            <a:ext cx="2484" cy="106577"/>
          </a:xfrm>
          <a:custGeom>
            <a:avLst/>
            <a:gdLst>
              <a:gd name="connsiteX0" fmla="*/ 2484 w 2484"/>
              <a:gd name="connsiteY0" fmla="*/ 0 h 106577"/>
              <a:gd name="connsiteX1" fmla="*/ 2484 w 2484"/>
              <a:gd name="connsiteY1" fmla="*/ 106577 h 106577"/>
              <a:gd name="connsiteX2" fmla="*/ 0 w 2484"/>
              <a:gd name="connsiteY2" fmla="*/ 106577 h 106577"/>
              <a:gd name="connsiteX3" fmla="*/ 2484 w 2484"/>
              <a:gd name="connsiteY3" fmla="*/ 0 h 10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" h="106577">
                <a:moveTo>
                  <a:pt x="2484" y="0"/>
                </a:moveTo>
                <a:lnTo>
                  <a:pt x="2484" y="106577"/>
                </a:lnTo>
                <a:lnTo>
                  <a:pt x="0" y="106577"/>
                </a:lnTo>
                <a:lnTo>
                  <a:pt x="2484" y="0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4" t="53344" r="28221" b="45493"/>
          <a:stretch>
            <a:fillRect/>
          </a:stretch>
        </p:blipFill>
        <p:spPr>
          <a:xfrm rot="16200000">
            <a:off x="11525083" y="5025563"/>
            <a:ext cx="86060" cy="85726"/>
          </a:xfrm>
          <a:custGeom>
            <a:avLst/>
            <a:gdLst>
              <a:gd name="connsiteX0" fmla="*/ 86060 w 86060"/>
              <a:gd name="connsiteY0" fmla="*/ 0 h 85726"/>
              <a:gd name="connsiteX1" fmla="*/ 84061 w 86060"/>
              <a:gd name="connsiteY1" fmla="*/ 85726 h 85726"/>
              <a:gd name="connsiteX2" fmla="*/ 0 w 86060"/>
              <a:gd name="connsiteY2" fmla="*/ 0 h 85726"/>
              <a:gd name="connsiteX3" fmla="*/ 86060 w 86060"/>
              <a:gd name="connsiteY3" fmla="*/ 0 h 8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0" h="85726">
                <a:moveTo>
                  <a:pt x="86060" y="0"/>
                </a:moveTo>
                <a:lnTo>
                  <a:pt x="84061" y="85726"/>
                </a:lnTo>
                <a:lnTo>
                  <a:pt x="0" y="0"/>
                </a:lnTo>
                <a:lnTo>
                  <a:pt x="86060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0" t="35118" r="29466" b="46656"/>
          <a:stretch>
            <a:fillRect/>
          </a:stretch>
        </p:blipFill>
        <p:spPr>
          <a:xfrm rot="16200000">
            <a:off x="10139711" y="5153373"/>
            <a:ext cx="1427456" cy="1343622"/>
          </a:xfrm>
          <a:custGeom>
            <a:avLst/>
            <a:gdLst>
              <a:gd name="connsiteX0" fmla="*/ 1427456 w 1427456"/>
              <a:gd name="connsiteY0" fmla="*/ 1343622 h 1343622"/>
              <a:gd name="connsiteX1" fmla="*/ 0 w 1427456"/>
              <a:gd name="connsiteY1" fmla="*/ 1343622 h 1343622"/>
              <a:gd name="connsiteX2" fmla="*/ 0 w 1427456"/>
              <a:gd name="connsiteY2" fmla="*/ 0 h 1343622"/>
              <a:gd name="connsiteX3" fmla="*/ 109931 w 1427456"/>
              <a:gd name="connsiteY3" fmla="*/ 0 h 1343622"/>
              <a:gd name="connsiteX4" fmla="*/ 1427456 w 1427456"/>
              <a:gd name="connsiteY4" fmla="*/ 1343622 h 134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456" h="1343622">
                <a:moveTo>
                  <a:pt x="1427456" y="1343622"/>
                </a:moveTo>
                <a:lnTo>
                  <a:pt x="0" y="1343622"/>
                </a:lnTo>
                <a:lnTo>
                  <a:pt x="0" y="0"/>
                </a:lnTo>
                <a:lnTo>
                  <a:pt x="109931" y="0"/>
                </a:lnTo>
                <a:lnTo>
                  <a:pt x="1427456" y="1343622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tags" Target="../tags/tag3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tags" Target="../tags/tag6.xml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openxmlformats.org/officeDocument/2006/relationships/image" Target="../media/image13.png"/><Relationship Id="rId3" Type="http://schemas.openxmlformats.org/officeDocument/2006/relationships/tags" Target="../tags/tag5.xml"/><Relationship Id="rId2" Type="http://schemas.microsoft.com/office/2007/relationships/media" Target="../media/media4.mp4"/><Relationship Id="rId10" Type="http://schemas.openxmlformats.org/officeDocument/2006/relationships/notesSlide" Target="../notesSlides/notesSlide5.xml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8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551709" cy="6858000"/>
          </a:xfrm>
          <a:prstGeom prst="rect">
            <a:avLst/>
          </a:prstGeom>
          <a:solidFill>
            <a:srgbClr val="24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973" r="40950" b="2896"/>
          <a:stretch>
            <a:fillRect/>
          </a:stretch>
        </p:blipFill>
        <p:spPr>
          <a:xfrm>
            <a:off x="1052945" y="0"/>
            <a:ext cx="11139055" cy="6858000"/>
          </a:xfrm>
          <a:prstGeom prst="rect">
            <a:avLst/>
          </a:prstGeom>
        </p:spPr>
      </p:pic>
      <p:pic>
        <p:nvPicPr>
          <p:cNvPr id="5" name="图片 4" descr="C:/Users/Selena/Desktop/019a6c5be13acfa80120925232cf52.jpg@900w_1l_2o_100sh.jpg019a6c5be13acfa80120925232cf52.jpg@900w_1l_2o_100sh"/>
          <p:cNvPicPr>
            <a:picLocks noChangeAspect="1"/>
          </p:cNvPicPr>
          <p:nvPr/>
        </p:nvPicPr>
        <p:blipFill>
          <a:blip r:embed="rId2"/>
          <a:srcRect l="8364" r="8364"/>
          <a:stretch>
            <a:fillRect/>
          </a:stretch>
        </p:blipFill>
        <p:spPr>
          <a:xfrm>
            <a:off x="7992745" y="2246630"/>
            <a:ext cx="1981200" cy="23799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7" y="4017818"/>
            <a:ext cx="290021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i="1" dirty="0">
                <a:solidFill>
                  <a:schemeClr val="bg1"/>
                </a:solidFill>
                <a:cs typeface="+mn-ea"/>
                <a:sym typeface="+mn-lt"/>
              </a:rPr>
              <a:t>企业纳新</a:t>
            </a:r>
            <a:endParaRPr lang="zh-CN" altLang="en-US" sz="48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43660" y="5276850"/>
            <a:ext cx="44951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i="1" dirty="0">
                <a:solidFill>
                  <a:srgbClr val="93669C">
                    <a:alpha val="50000"/>
                  </a:srgbClr>
                </a:solidFill>
                <a:cs typeface="+mn-ea"/>
                <a:sym typeface="+mn-lt"/>
              </a:rPr>
              <a:t>TIKTOK</a:t>
            </a:r>
            <a:endParaRPr lang="zh-CN" altLang="en-US" sz="8800" b="1" i="1" dirty="0">
              <a:solidFill>
                <a:srgbClr val="93669C">
                  <a:alpha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28" y="-1522346"/>
            <a:ext cx="4655127" cy="2515678"/>
          </a:xfrm>
          <a:prstGeom prst="rect">
            <a:avLst/>
          </a:prstGeom>
        </p:spPr>
      </p:pic>
      <p:pic>
        <p:nvPicPr>
          <p:cNvPr id="4" name="f1cb6ec6461afb54ca1355e3a1c841f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8405" y="-508189"/>
            <a:ext cx="487363" cy="4873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4370" y="2498725"/>
            <a:ext cx="5251450" cy="5981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流年似水抖音全国直播基地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53460" y="770890"/>
            <a:ext cx="5578475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微软雅黑 Light" panose="020B0502040204020203" charset="-122"/>
                <a:ea typeface="微软雅黑 Light" panose="020B0502040204020203" charset="-122"/>
              </a:rPr>
              <a:t>公司会不定期举办团建、聚餐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 descr="1034886c5e708909850284f33b87a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80" y="1333500"/>
            <a:ext cx="3213735" cy="2288540"/>
          </a:xfrm>
          <a:prstGeom prst="rect">
            <a:avLst/>
          </a:prstGeom>
        </p:spPr>
      </p:pic>
      <p:pic>
        <p:nvPicPr>
          <p:cNvPr id="3" name="图片 2" descr="7f7a85a8f9834576126607bbad5319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10" y="1333500"/>
            <a:ext cx="3375660" cy="2289175"/>
          </a:xfrm>
          <a:prstGeom prst="rect">
            <a:avLst/>
          </a:prstGeom>
        </p:spPr>
      </p:pic>
      <p:pic>
        <p:nvPicPr>
          <p:cNvPr id="7" name="图片 6" descr="fb27919ee94cbe0474eb5be14f0b1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510" y="3773805"/>
            <a:ext cx="4404360" cy="2473325"/>
          </a:xfrm>
          <a:prstGeom prst="rect">
            <a:avLst/>
          </a:prstGeom>
        </p:spPr>
      </p:pic>
      <p:pic>
        <p:nvPicPr>
          <p:cNvPr id="8" name="图片 7" descr="5ca636de1599426d6f61513051d4d9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75" y="3773170"/>
            <a:ext cx="4409440" cy="248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242" r="15142" b="46532"/>
          <a:stretch>
            <a:fillRect/>
          </a:stretch>
        </p:blipFill>
        <p:spPr>
          <a:xfrm rot="10800000">
            <a:off x="0" y="19050"/>
            <a:ext cx="12297103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15550" y="609600"/>
            <a:ext cx="1838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Part  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02.</a:t>
            </a:r>
            <a:endParaRPr lang="zh-CN" alt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12337" y="2777857"/>
            <a:ext cx="5020419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zh-CN" altLang="en-US" sz="7200" b="1" dirty="0">
                <a:solidFill>
                  <a:schemeClr val="bg1"/>
                </a:solidFill>
                <a:cs typeface="+mn-ea"/>
                <a:sym typeface="+mn-lt"/>
              </a:rPr>
              <a:t>岗位与要求</a:t>
            </a:r>
            <a:endParaRPr lang="zh-CN" altLang="en-US" sz="7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69236" y="4414618"/>
            <a:ext cx="633670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08330" y="4680585"/>
            <a:ext cx="6276340" cy="1368239"/>
            <a:chOff x="608476" y="4680878"/>
            <a:chExt cx="6276408" cy="676129"/>
          </a:xfrm>
        </p:grpSpPr>
        <p:sp>
          <p:nvSpPr>
            <p:cNvPr id="8" name="TextBox 2"/>
            <p:cNvSpPr txBox="1"/>
            <p:nvPr/>
          </p:nvSpPr>
          <p:spPr>
            <a:xfrm>
              <a:off x="608476" y="4680878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短视频拍、剪师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2"/>
            <p:cNvSpPr txBox="1"/>
            <p:nvPr/>
          </p:nvSpPr>
          <p:spPr>
            <a:xfrm>
              <a:off x="2594552" y="4680878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主播经纪人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4580628" y="4680878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才艺主播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608476" y="5153984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商家运营导师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2594552" y="5153984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直播运营导师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2"/>
            <p:cNvSpPr txBox="1"/>
            <p:nvPr/>
          </p:nvSpPr>
          <p:spPr>
            <a:xfrm>
              <a:off x="4580628" y="5153984"/>
              <a:ext cx="2304256" cy="2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手游主播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7" y="129050"/>
            <a:ext cx="4655127" cy="2515678"/>
          </a:xfrm>
          <a:prstGeom prst="rect">
            <a:avLst/>
          </a:prstGeom>
        </p:spPr>
      </p:pic>
      <p:sp>
        <p:nvSpPr>
          <p:cNvPr id="4" name="TextBox 2"/>
          <p:cNvSpPr txBox="1"/>
          <p:nvPr>
            <p:custDataLst>
              <p:tags r:id="rId3"/>
            </p:custDataLst>
          </p:nvPr>
        </p:nvSpPr>
        <p:spPr>
          <a:xfrm>
            <a:off x="608330" y="5172524"/>
            <a:ext cx="2304231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81000" indent="-381000" defTabSz="1219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直播导播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TextBox 2"/>
          <p:cNvSpPr txBox="1"/>
          <p:nvPr>
            <p:custDataLst>
              <p:tags r:id="rId4"/>
            </p:custDataLst>
          </p:nvPr>
        </p:nvSpPr>
        <p:spPr>
          <a:xfrm>
            <a:off x="2594610" y="5177604"/>
            <a:ext cx="2304231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81000" indent="-381000" defTabSz="1219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场控导师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2"/>
          <p:cNvSpPr txBox="1"/>
          <p:nvPr>
            <p:custDataLst>
              <p:tags r:id="rId5"/>
            </p:custDataLst>
          </p:nvPr>
        </p:nvSpPr>
        <p:spPr>
          <a:xfrm>
            <a:off x="4580890" y="5162364"/>
            <a:ext cx="2304231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81000" indent="-381000" defTabSz="1219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带货主播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370455" y="685165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短视频拍摄、剪辑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1、负责公司的视频制作相关工作，熟练使用相关多媒体设计及后期编辑软件、 视频制作软件，能够按照公司电商、播商、微商等各类推广的要求编辑视频。</a:t>
            </a:r>
            <a:endParaRPr lang="zh-CN" altLang="en-US"/>
          </a:p>
          <a:p>
            <a:r>
              <a:rPr lang="zh-CN" altLang="en-US"/>
              <a:t>2、负责视频的录制编辑，按照相关要求，进行视频拍摄、剪辑、压缩、制作、音频 处理以及字幕的制作等。</a:t>
            </a:r>
            <a:endParaRPr lang="zh-CN" altLang="en-US"/>
          </a:p>
          <a:p>
            <a:r>
              <a:rPr lang="zh-CN" altLang="en-US"/>
              <a:t>3、对素材进行加工并二度创作，根据反馈意见进行修改。</a:t>
            </a:r>
            <a:endParaRPr lang="zh-CN" altLang="en-US"/>
          </a:p>
          <a:p>
            <a:r>
              <a:rPr lang="zh-CN" altLang="en-US"/>
              <a:t>4、配合协助其他部门进行视频剪辑相关工作。</a:t>
            </a:r>
            <a:endParaRPr lang="zh-CN" altLang="en-US"/>
          </a:p>
          <a:p>
            <a:r>
              <a:rPr lang="zh-CN" altLang="en-US"/>
              <a:t>5、管理和维护拍摄和后期制作设备。</a:t>
            </a:r>
            <a:endParaRPr lang="zh-CN" altLang="en-US"/>
          </a:p>
          <a:p>
            <a:r>
              <a:rPr lang="zh-CN" altLang="en-US"/>
              <a:t>6、参与公司小程序、公众号的产品拍照、上传及运营和推广，进行海报、封面、插 图等平面的设计制作。</a:t>
            </a:r>
            <a:endParaRPr lang="zh-CN" altLang="en-US"/>
          </a:p>
          <a:p>
            <a:r>
              <a:rPr lang="zh-CN" altLang="en-US"/>
              <a:t>7、收集公司影像资料，定期整理、维护相关拍摄器材。</a:t>
            </a:r>
            <a:endParaRPr lang="zh-CN" altLang="en-US"/>
          </a:p>
          <a:p>
            <a:r>
              <a:rPr lang="zh-CN" altLang="en-US"/>
              <a:t>8、遵守公司各项规章制度，积极主动工作，言行正能量十足。</a:t>
            </a:r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595110" y="1355090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4000-8000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83255" y="68516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直播导播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1、负责拍摄前的准备工作，道具对接，拍摄安排等；</a:t>
            </a:r>
            <a:endParaRPr lang="zh-CN" altLang="en-US"/>
          </a:p>
          <a:p>
            <a:r>
              <a:rPr lang="zh-CN" altLang="en-US"/>
              <a:t>2、负责直播间日常维护、场景搭建、画面定制技术调试、灯光设备调试、直播前调试等；</a:t>
            </a:r>
            <a:endParaRPr lang="zh-CN" altLang="en-US"/>
          </a:p>
          <a:p>
            <a:r>
              <a:rPr lang="zh-CN" altLang="en-US"/>
              <a:t>3、负责直播间道具摆放、灯光调试等工作；</a:t>
            </a:r>
            <a:endParaRPr lang="zh-CN" altLang="en-US"/>
          </a:p>
          <a:p>
            <a:r>
              <a:rPr lang="zh-CN" altLang="en-US"/>
              <a:t>4、负责部门其他的协助工作。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1、具有专业技能，本科及以上学历，对摄影有兴趣，有意愿在直播行业发展；</a:t>
            </a:r>
            <a:endParaRPr lang="zh-CN" altLang="en-US"/>
          </a:p>
          <a:p>
            <a:r>
              <a:rPr lang="zh-CN" altLang="en-US"/>
              <a:t>2、负责过至少是top10的规模较大直播间；</a:t>
            </a:r>
            <a:endParaRPr lang="zh-CN" altLang="en-US"/>
          </a:p>
          <a:p>
            <a:r>
              <a:rPr lang="zh-CN" altLang="en-US"/>
              <a:t>3、做事认真、好学勤奋、责任心强，良好的沟通能力，有团队精神，注重细节，做事力求完美；</a:t>
            </a:r>
            <a:endParaRPr lang="zh-CN" altLang="en-US"/>
          </a:p>
          <a:p>
            <a:r>
              <a:rPr lang="zh-CN" altLang="en-US"/>
              <a:t>4、抗压能力强、工作意识高。能接受较快节奏的工作环境。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5</a:t>
            </a:r>
            <a:r>
              <a:rPr lang="en-US" altLang="zh-CN"/>
              <a:t>000-12000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776855" y="685165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商家运营导师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1、负责对接商家；</a:t>
            </a:r>
            <a:endParaRPr lang="zh-CN" altLang="en-US"/>
          </a:p>
          <a:p>
            <a:r>
              <a:rPr lang="zh-CN" altLang="en-US"/>
              <a:t>2、负责商家的直播软件、直播上品、上团购券等指导；</a:t>
            </a:r>
            <a:endParaRPr lang="zh-CN" altLang="en-US"/>
          </a:p>
          <a:p>
            <a:r>
              <a:rPr lang="zh-CN" altLang="en-US"/>
              <a:t>3、负责商家数据管理，绩效指导工作；</a:t>
            </a:r>
            <a:endParaRPr lang="zh-CN" altLang="en-US"/>
          </a:p>
          <a:p>
            <a:r>
              <a:rPr lang="zh-CN" altLang="en-US"/>
              <a:t>4、负责部门其他的协助工作。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</a:t>
            </a:r>
            <a:r>
              <a:rPr lang="zh-CN" altLang="en-US">
                <a:sym typeface="+mn-ea"/>
              </a:rPr>
              <a:t>做事认真、好学勤奋、责任心强，良好的沟通能力，有团队精神，注重细节，做事力求完美；</a:t>
            </a:r>
            <a:endParaRPr lang="zh-CN" altLang="en-US">
              <a:sym typeface="+mn-ea"/>
            </a:endParaRPr>
          </a:p>
          <a:p>
            <a:r>
              <a:rPr lang="zh-CN" altLang="en-US"/>
              <a:t>2、能和商家友好沟通、灵活处理商家问题；</a:t>
            </a:r>
            <a:endParaRPr lang="zh-CN" altLang="en-US"/>
          </a:p>
          <a:p>
            <a:r>
              <a:rPr lang="zh-CN" altLang="en-US"/>
              <a:t>3、</a:t>
            </a:r>
            <a:r>
              <a:rPr lang="zh-CN" altLang="en-US">
                <a:sym typeface="+mn-ea"/>
              </a:rPr>
              <a:t>抗压能力强、工作意识高。能接受较快节奏的工作环境。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389370" y="1456055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35</a:t>
            </a:r>
            <a:r>
              <a:rPr lang="en-US" altLang="zh-CN"/>
              <a:t>00-15000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80055" y="685165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主播经纪人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1、负责主播的基础指导工作；</a:t>
            </a:r>
            <a:endParaRPr lang="zh-CN" altLang="en-US"/>
          </a:p>
          <a:p>
            <a:r>
              <a:rPr lang="zh-CN" altLang="en-US"/>
              <a:t>2、负责主播的转会、签约事宜；</a:t>
            </a:r>
            <a:endParaRPr lang="zh-CN" altLang="en-US"/>
          </a:p>
          <a:p>
            <a:r>
              <a:rPr lang="zh-CN" altLang="en-US"/>
              <a:t>3、负责非本公司运营平台的它站主播的招募；</a:t>
            </a:r>
            <a:endParaRPr lang="zh-CN" altLang="en-US"/>
          </a:p>
          <a:p>
            <a:r>
              <a:rPr lang="zh-CN" altLang="en-US"/>
              <a:t>4、负责部门其他的协助工作。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</a:t>
            </a:r>
            <a:r>
              <a:rPr lang="zh-CN" altLang="en-US">
                <a:sym typeface="+mn-ea"/>
              </a:rPr>
              <a:t>做事认真、好学勤奋、责任心强，良好的沟通能力，有团队精神，注重细节，做事力求完美；</a:t>
            </a:r>
            <a:endParaRPr lang="zh-CN" altLang="en-US">
              <a:sym typeface="+mn-ea"/>
            </a:endParaRPr>
          </a:p>
          <a:p>
            <a:r>
              <a:rPr lang="zh-CN" altLang="en-US"/>
              <a:t>2、和主播保持较好的同事关系，能帮助主播协调各种问题；</a:t>
            </a:r>
            <a:endParaRPr lang="zh-CN" altLang="en-US"/>
          </a:p>
          <a:p>
            <a:r>
              <a:rPr lang="zh-CN" altLang="en-US"/>
              <a:t>3、</a:t>
            </a:r>
            <a:r>
              <a:rPr lang="zh-CN" altLang="en-US">
                <a:sym typeface="+mn-ea"/>
              </a:rPr>
              <a:t>抗压能力强、工作意识高。能接受较快节奏的工作环境。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35</a:t>
            </a:r>
            <a:r>
              <a:rPr lang="en-US" altLang="zh-CN"/>
              <a:t>00-8000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83255" y="68516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场控导师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1、全面负责主播直播过程中的后台操作，产品上下架，帮助主播提高直播间在线观看人数、活跃度等，为销售结果负责；</a:t>
            </a:r>
            <a:endParaRPr lang="zh-CN" altLang="en-US"/>
          </a:p>
          <a:p>
            <a:r>
              <a:rPr lang="zh-CN" altLang="en-US"/>
              <a:t>2、负责针对主播直播情况、主播特性，主导输出扶持方案及政策，对主播引流数据负责；</a:t>
            </a:r>
            <a:endParaRPr lang="zh-CN" altLang="en-US"/>
          </a:p>
          <a:p>
            <a:r>
              <a:rPr lang="zh-CN" altLang="en-US"/>
              <a:t>3、负责全职及合作主播的日常管理工作。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1、对直播行业感兴趣，有1年以上的直播场控及运营经验优先，接受优秀应届毕业生；</a:t>
            </a:r>
            <a:endParaRPr lang="zh-CN" altLang="en-US"/>
          </a:p>
          <a:p>
            <a:r>
              <a:rPr lang="zh-CN" altLang="en-US"/>
              <a:t>2、有过视频号、淘宝、抖音、快手平台直播或相关经验优先；</a:t>
            </a:r>
            <a:endParaRPr lang="zh-CN" altLang="en-US"/>
          </a:p>
          <a:p>
            <a:r>
              <a:rPr lang="zh-CN" altLang="en-US"/>
              <a:t>3、能接受不同时间段直播工作，工作时间根据主播的时间来定，能够适应早或晚班跟播；</a:t>
            </a:r>
            <a:endParaRPr lang="zh-CN" altLang="en-US"/>
          </a:p>
          <a:p>
            <a:r>
              <a:rPr lang="zh-CN" altLang="en-US"/>
              <a:t>4、头脑灵活、思想活跃、口齿伶俐，有较强的应变能力；</a:t>
            </a:r>
            <a:endParaRPr lang="zh-CN" altLang="en-US"/>
          </a:p>
          <a:p>
            <a:r>
              <a:rPr lang="zh-CN" altLang="en-US"/>
              <a:t>5、具备较强的服务意识，沟通、协调能力，执行力及创新精神。</a:t>
            </a:r>
            <a:endParaRPr lang="zh-CN" altLang="en-US"/>
          </a:p>
          <a:p>
            <a:r>
              <a:rPr lang="zh-CN" altLang="en-US"/>
              <a:t>6、具有销售经验可加分。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6</a:t>
            </a:r>
            <a:r>
              <a:rPr lang="en-US" altLang="zh-CN"/>
              <a:t>000-8000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776855" y="685165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直播运营导师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1、全面负责主播的运营工作，包括账号搭建、昵称设计、头图设计、个人简介设计；</a:t>
            </a:r>
            <a:endParaRPr lang="zh-CN" altLang="en-US"/>
          </a:p>
          <a:p>
            <a:r>
              <a:rPr lang="zh-CN" altLang="en-US"/>
              <a:t>2、负责主播的开播话术培训，主播的妆容培训，短视频方向及对标账号；</a:t>
            </a:r>
            <a:endParaRPr lang="zh-CN" altLang="en-US"/>
          </a:p>
          <a:p>
            <a:r>
              <a:rPr lang="zh-CN" altLang="en-US"/>
              <a:t>3、负责全职及合作主播的日常管理工作。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、负责主播开播时的跟播，包括后台提词等；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1、对直播行业感兴趣，有1年以上的直播运营经验优先，接受优秀应届毕业生；</a:t>
            </a:r>
            <a:endParaRPr lang="zh-CN" altLang="en-US"/>
          </a:p>
          <a:p>
            <a:r>
              <a:rPr lang="zh-CN" altLang="en-US"/>
              <a:t>2、有过视频号、淘宝、抖音、快手平台直播或相关经验优先；</a:t>
            </a:r>
            <a:endParaRPr lang="zh-CN" altLang="en-US"/>
          </a:p>
          <a:p>
            <a:r>
              <a:rPr lang="zh-CN" altLang="en-US"/>
              <a:t>3、能接受不同时间段直播工作，工作时间根据主播的时间来定，能够适应早或晚班跟播；</a:t>
            </a:r>
            <a:endParaRPr lang="zh-CN" altLang="en-US"/>
          </a:p>
          <a:p>
            <a:r>
              <a:rPr lang="zh-CN" altLang="en-US"/>
              <a:t>4、头脑灵活、思想活跃、口齿伶俐，有较强的应变能力；</a:t>
            </a:r>
            <a:endParaRPr lang="zh-CN" altLang="en-US"/>
          </a:p>
          <a:p>
            <a:r>
              <a:rPr lang="zh-CN" altLang="en-US"/>
              <a:t>5、具备较强的服务意识，沟通、协调能力，执行力及创新精神。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5</a:t>
            </a:r>
            <a:r>
              <a:rPr lang="en-US" altLang="zh-CN"/>
              <a:t>000-8000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83255" y="68516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才艺主播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1、配合运营老师每日进行短视频创作；</a:t>
            </a:r>
            <a:endParaRPr lang="zh-CN" altLang="en-US"/>
          </a:p>
          <a:p>
            <a:r>
              <a:rPr lang="zh-CN" altLang="en-US"/>
              <a:t>2、学习相关直播，才艺展示及短视频知识；</a:t>
            </a:r>
            <a:endParaRPr lang="zh-CN" altLang="en-US"/>
          </a:p>
          <a:p>
            <a:r>
              <a:rPr lang="zh-CN" altLang="en-US"/>
              <a:t>3、负责个人直播间的设备（保持充电、设备完好）等；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、跟据要求完成直播工作及运营老师的要求；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1、对直播行业感兴趣，有1年以上的直播运营经验优先，接受优秀应届毕业生；</a:t>
            </a:r>
            <a:endParaRPr lang="zh-CN" altLang="en-US"/>
          </a:p>
          <a:p>
            <a:r>
              <a:rPr lang="zh-CN" altLang="en-US"/>
              <a:t>2、有过视频号、淘宝、抖音、快手平台直播或相关经验优先；</a:t>
            </a:r>
            <a:endParaRPr lang="zh-CN" altLang="en-US"/>
          </a:p>
          <a:p>
            <a:r>
              <a:rPr lang="zh-CN" altLang="en-US"/>
              <a:t>3、能接受不同时间段直播工作，工作时间根据主播的时间来定，能够适应早或晚班跟播；</a:t>
            </a:r>
            <a:endParaRPr lang="zh-CN" altLang="en-US"/>
          </a:p>
          <a:p>
            <a:r>
              <a:rPr lang="zh-CN" altLang="en-US"/>
              <a:t>4、头脑灵活、思想活跃、口齿伶俐，有较强的应变能力；</a:t>
            </a:r>
            <a:endParaRPr lang="zh-CN" altLang="en-US"/>
          </a:p>
          <a:p>
            <a:r>
              <a:rPr lang="zh-CN" altLang="en-US"/>
              <a:t>5、具备较强的服务意识，沟通、协调能力，执行力及创新精神。 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3970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3500-8000</a:t>
            </a:r>
            <a:r>
              <a:rPr lang="zh-CN" altLang="en-US"/>
              <a:t>（包食宿）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83255" y="68516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带货主播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1、配合运营老师每日进行短视频创作；</a:t>
            </a:r>
            <a:endParaRPr lang="zh-CN" altLang="en-US"/>
          </a:p>
          <a:p>
            <a:r>
              <a:rPr lang="zh-CN" altLang="en-US"/>
              <a:t>2、学习相关直播及短视频知识；</a:t>
            </a:r>
            <a:endParaRPr lang="zh-CN" altLang="en-US"/>
          </a:p>
          <a:p>
            <a:r>
              <a:rPr lang="zh-CN" altLang="en-US"/>
              <a:t>3、负责个人直播间的设备（保持充电、设备完好）等；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、跟据要求完成直播工作及运营老师的要求；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1、对直播行业感兴趣，有1年以上的直播运营经验优先，接受优秀应届毕业生；</a:t>
            </a:r>
            <a:endParaRPr lang="zh-CN" altLang="en-US"/>
          </a:p>
          <a:p>
            <a:r>
              <a:rPr lang="zh-CN" altLang="en-US"/>
              <a:t>2、有过视频号、淘宝、抖音、快手平台直播或相关经验优先；</a:t>
            </a:r>
            <a:endParaRPr lang="zh-CN" altLang="en-US"/>
          </a:p>
          <a:p>
            <a:r>
              <a:rPr lang="zh-CN" altLang="en-US"/>
              <a:t>3、能接受不同时间段直播工作，工作时间根据主播的时间来定，能够适应早或晚班跟播；</a:t>
            </a:r>
            <a:endParaRPr lang="zh-CN" altLang="en-US"/>
          </a:p>
          <a:p>
            <a:r>
              <a:rPr lang="zh-CN" altLang="en-US"/>
              <a:t>4、头脑灵活、思想活跃、口齿伶俐，有较强的应变能力；</a:t>
            </a:r>
            <a:endParaRPr lang="zh-CN" altLang="en-US"/>
          </a:p>
          <a:p>
            <a:r>
              <a:rPr lang="zh-CN" altLang="en-US"/>
              <a:t>5、具备较强的服务意识，沟通、协调能力，执行力及创新精神； 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、有销售经验优先。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379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3500-8000</a:t>
            </a:r>
            <a:r>
              <a:rPr lang="zh-CN" altLang="en-US"/>
              <a:t>（包食宿）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7" b="69158"/>
          <a:stretch>
            <a:fillRect/>
          </a:stretch>
        </p:blipFill>
        <p:spPr>
          <a:xfrm>
            <a:off x="447675" y="-789124"/>
            <a:ext cx="11365633" cy="79699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33557" y="2151727"/>
            <a:ext cx="892033" cy="25533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公司简介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8580" y="2272665"/>
            <a:ext cx="6096635" cy="44799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流年似水（上海）文化传媒有限公司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2009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年从事传统广告媒体，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2011-2013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主营业务为微电影、明星代言、商演等；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2018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年涉足新媒体版块，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2019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年开始从事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MCN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和直播业务，公司旗下有近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2500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名主播，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100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多位经纪人，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2022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年增加了企业短视频业务，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2023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年发展规划为全国各地落地直播基地。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85800">
              <a:lnSpc>
                <a:spcPct val="150000"/>
              </a:lnSpc>
            </a:pPr>
            <a:r>
              <a:rPr lang="zh-CN" dirty="0">
                <a:solidFill>
                  <a:schemeClr val="bg1"/>
                </a:solidFill>
                <a:cs typeface="+mn-ea"/>
                <a:sym typeface="+mn-lt"/>
              </a:rPr>
              <a:t>全国直播基地</a:t>
            </a:r>
            <a:endParaRPr 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685800">
              <a:lnSpc>
                <a:spcPct val="150000"/>
              </a:lnSpc>
            </a:pPr>
            <a:r>
              <a:rPr lang="zh-CN" dirty="0">
                <a:solidFill>
                  <a:schemeClr val="bg1"/>
                </a:solidFill>
                <a:cs typeface="+mn-ea"/>
                <a:sym typeface="+mn-lt"/>
              </a:rPr>
              <a:t>以短视频拍摄剪辑、直播（才艺、手游等）为主，拓展业务包括商家联盟，本地同城，无人直播。</a:t>
            </a:r>
            <a:endParaRPr 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83255" y="68516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游戏主播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3145" y="1824355"/>
            <a:ext cx="743712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1、配合运营老师每日进行短视频创作；</a:t>
            </a:r>
            <a:endParaRPr lang="zh-CN" altLang="en-US"/>
          </a:p>
          <a:p>
            <a:r>
              <a:rPr lang="zh-CN" altLang="en-US"/>
              <a:t>2、学习相关直播及短视频知识；</a:t>
            </a:r>
            <a:endParaRPr lang="zh-CN" altLang="en-US"/>
          </a:p>
          <a:p>
            <a:r>
              <a:rPr lang="zh-CN" altLang="en-US"/>
              <a:t>3、负责个人直播间的设备（保持充电、设备完好）等；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、跟据要求完成直播工作及运营老师的要求；</a:t>
            </a:r>
            <a:endParaRPr lang="zh-CN" altLang="en-US"/>
          </a:p>
          <a:p>
            <a:r>
              <a:rPr lang="zh-CN" altLang="en-US"/>
              <a:t>任职要求：</a:t>
            </a:r>
            <a:endParaRPr lang="zh-CN" altLang="en-US"/>
          </a:p>
          <a:p>
            <a:r>
              <a:rPr lang="zh-CN" altLang="en-US"/>
              <a:t>1、对直播行业感兴趣，有1年以上的直播运营经验优先，接受优秀应届毕业生；</a:t>
            </a:r>
            <a:endParaRPr lang="zh-CN" altLang="en-US"/>
          </a:p>
          <a:p>
            <a:r>
              <a:rPr lang="zh-CN" altLang="en-US"/>
              <a:t>2、有过视频号、淘宝、抖音、快手平台直播或相关经验优先；</a:t>
            </a:r>
            <a:endParaRPr lang="zh-CN" altLang="en-US"/>
          </a:p>
          <a:p>
            <a:r>
              <a:rPr lang="zh-CN" altLang="en-US"/>
              <a:t>3、能接受不同时间段直播工作，工作时间根据主播的时间来定，能够适应早或晚班跟播；</a:t>
            </a:r>
            <a:endParaRPr lang="zh-CN" altLang="en-US"/>
          </a:p>
          <a:p>
            <a:r>
              <a:rPr lang="zh-CN" altLang="en-US"/>
              <a:t>4、头脑灵活、思想活跃、口齿伶俐，有较强的应变能力；</a:t>
            </a:r>
            <a:endParaRPr lang="zh-CN" altLang="en-US"/>
          </a:p>
          <a:p>
            <a:r>
              <a:rPr lang="zh-CN" altLang="en-US"/>
              <a:t>5、具备较强的服务意识，沟通、协调能力，执行力及创新精神； 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、有手游和</a:t>
            </a:r>
            <a:r>
              <a:rPr lang="en-US" altLang="zh-CN"/>
              <a:t>steam</a:t>
            </a:r>
            <a:r>
              <a:rPr lang="zh-CN" altLang="en-US"/>
              <a:t>游戏经验优先。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95110" y="1355090"/>
            <a:ext cx="3846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综合月收入：</a:t>
            </a:r>
            <a:r>
              <a:rPr lang="en-US" altLang="zh-CN"/>
              <a:t>3500-8000</a:t>
            </a:r>
            <a:r>
              <a:rPr lang="zh-CN" altLang="en-US"/>
              <a:t>（包食宿）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6634" y="754959"/>
            <a:ext cx="10363253" cy="5546690"/>
            <a:chOff x="896634" y="754959"/>
            <a:chExt cx="10363253" cy="5546690"/>
          </a:xfrm>
        </p:grpSpPr>
        <p:graphicFrame>
          <p:nvGraphicFramePr>
            <p:cNvPr id="8" name="图表 7"/>
            <p:cNvGraphicFramePr/>
            <p:nvPr/>
          </p:nvGraphicFramePr>
          <p:xfrm>
            <a:off x="896634" y="2214169"/>
            <a:ext cx="3502396" cy="2590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aphicFrame>
          <p:nvGraphicFramePr>
            <p:cNvPr id="9" name="图表 8"/>
            <p:cNvGraphicFramePr/>
            <p:nvPr/>
          </p:nvGraphicFramePr>
          <p:xfrm>
            <a:off x="7757491" y="2214169"/>
            <a:ext cx="3502396" cy="2590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0" name="图表 9"/>
            <p:cNvGraphicFramePr/>
            <p:nvPr/>
          </p:nvGraphicFramePr>
          <p:xfrm>
            <a:off x="4351051" y="2214169"/>
            <a:ext cx="3502396" cy="2590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文本框 13"/>
            <p:cNvSpPr txBox="1"/>
            <p:nvPr/>
          </p:nvSpPr>
          <p:spPr>
            <a:xfrm>
              <a:off x="1520348" y="3165319"/>
              <a:ext cx="2302945" cy="74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265" dirty="0">
                  <a:cs typeface="+mn-ea"/>
                  <a:sym typeface="+mn-lt"/>
                </a:rPr>
                <a:t>75%</a:t>
              </a:r>
              <a:endParaRPr lang="en-US" altLang="zh-CN" sz="4265" dirty="0">
                <a:cs typeface="+mn-ea"/>
                <a:sym typeface="+mn-lt"/>
              </a:endParaRPr>
            </a:p>
          </p:txBody>
        </p:sp>
        <p:sp>
          <p:nvSpPr>
            <p:cNvPr id="12" name="文本框 14"/>
            <p:cNvSpPr txBox="1"/>
            <p:nvPr/>
          </p:nvSpPr>
          <p:spPr>
            <a:xfrm>
              <a:off x="5046731" y="3177524"/>
              <a:ext cx="2302945" cy="74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265" dirty="0">
                  <a:cs typeface="+mn-ea"/>
                  <a:sym typeface="+mn-lt"/>
                </a:rPr>
                <a:t>50%</a:t>
              </a:r>
              <a:endParaRPr lang="en-US" altLang="zh-CN" sz="4265" dirty="0">
                <a:cs typeface="+mn-ea"/>
                <a:sym typeface="+mn-lt"/>
              </a:endParaRPr>
            </a:p>
          </p:txBody>
        </p:sp>
        <p:sp>
          <p:nvSpPr>
            <p:cNvPr id="13" name="文本框 15"/>
            <p:cNvSpPr txBox="1"/>
            <p:nvPr/>
          </p:nvSpPr>
          <p:spPr>
            <a:xfrm>
              <a:off x="8381205" y="3177524"/>
              <a:ext cx="2302945" cy="74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265" dirty="0">
                  <a:cs typeface="+mn-ea"/>
                  <a:sym typeface="+mn-lt"/>
                </a:rPr>
                <a:t>25%</a:t>
              </a:r>
              <a:endParaRPr lang="en-US" altLang="zh-CN" sz="4265" dirty="0"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811932" y="4975505"/>
              <a:ext cx="1933298" cy="1118499"/>
              <a:chOff x="470268" y="2419540"/>
              <a:chExt cx="1933298" cy="1118499"/>
            </a:xfrm>
          </p:grpSpPr>
          <p:sp>
            <p:nvSpPr>
              <p:cNvPr id="15" name="TextBox 18"/>
              <p:cNvSpPr txBox="1"/>
              <p:nvPr/>
            </p:nvSpPr>
            <p:spPr>
              <a:xfrm flipH="1">
                <a:off x="779919" y="2419540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dirty="0">
                    <a:cs typeface="+mn-ea"/>
                    <a:sym typeface="+mn-lt"/>
                  </a:rPr>
                  <a:t>媒体</a:t>
                </a:r>
                <a:endParaRPr lang="en-US" altLang="zh-CN" sz="2400" dirty="0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70268" y="2823664"/>
                <a:ext cx="1933298" cy="714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主业务版块为抖音直播，包括但不限于快手、视频号、</a:t>
                </a:r>
                <a:r>
                  <a:rPr lang="en-US" altLang="zh-CN" sz="900" dirty="0">
                    <a:cs typeface="+mn-ea"/>
                    <a:sym typeface="+mn-lt"/>
                  </a:rPr>
                  <a:t>B</a:t>
                </a:r>
                <a:r>
                  <a:rPr lang="zh-CN" altLang="en-US" sz="900" dirty="0">
                    <a:cs typeface="+mn-ea"/>
                    <a:sym typeface="+mn-lt"/>
                  </a:rPr>
                  <a:t>站、小红书等</a:t>
                </a:r>
                <a:endParaRPr lang="zh-CN" altLang="en-US" sz="9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5259982" y="4975505"/>
              <a:ext cx="1933298" cy="1326144"/>
              <a:chOff x="470268" y="2419540"/>
              <a:chExt cx="1933298" cy="1326144"/>
            </a:xfrm>
          </p:grpSpPr>
          <p:sp>
            <p:nvSpPr>
              <p:cNvPr id="24" name="TextBox 18"/>
              <p:cNvSpPr txBox="1"/>
              <p:nvPr/>
            </p:nvSpPr>
            <p:spPr>
              <a:xfrm flipH="1">
                <a:off x="478989" y="2419540"/>
                <a:ext cx="14020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altLang="zh-CN" sz="2400" dirty="0">
                    <a:cs typeface="+mn-ea"/>
                    <a:sym typeface="+mn-lt"/>
                  </a:rPr>
                  <a:t>KOL</a:t>
                </a:r>
                <a:r>
                  <a:rPr lang="zh-CN" altLang="en-US" sz="2400" dirty="0">
                    <a:cs typeface="+mn-ea"/>
                    <a:sym typeface="+mn-lt"/>
                  </a:rPr>
                  <a:t>孵化</a:t>
                </a:r>
                <a:endParaRPr lang="zh-CN" alt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470268" y="2823664"/>
                <a:ext cx="1933298" cy="922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根据每个人的工作情况，量身定制未来发展方向，结合公司资源，打造成</a:t>
                </a:r>
                <a:r>
                  <a:rPr lang="en-US" altLang="zh-CN" sz="900" dirty="0">
                    <a:cs typeface="+mn-ea"/>
                    <a:sym typeface="+mn-lt"/>
                  </a:rPr>
                  <a:t>KOL</a:t>
                </a:r>
                <a:r>
                  <a:rPr lang="zh-CN" altLang="en-US" sz="900" dirty="0">
                    <a:cs typeface="+mn-ea"/>
                    <a:sym typeface="+mn-lt"/>
                  </a:rPr>
                  <a:t>，从事新媒体、网大、网剧、网综等</a:t>
                </a:r>
                <a:endParaRPr lang="zh-CN" altLang="en-US" sz="9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8706701" y="4975505"/>
              <a:ext cx="1934629" cy="1118499"/>
              <a:chOff x="468937" y="2419540"/>
              <a:chExt cx="1934629" cy="1118499"/>
            </a:xfrm>
          </p:grpSpPr>
          <p:sp>
            <p:nvSpPr>
              <p:cNvPr id="27" name="TextBox 18"/>
              <p:cNvSpPr txBox="1"/>
              <p:nvPr/>
            </p:nvSpPr>
            <p:spPr>
              <a:xfrm flipH="1">
                <a:off x="468937" y="2419540"/>
                <a:ext cx="800219" cy="491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565">
                  <a:lnSpc>
                    <a:spcPct val="120000"/>
                  </a:lnSpc>
                </a:pPr>
                <a:r>
                  <a:rPr lang="zh-CN" altLang="en-US" sz="2400" dirty="0">
                    <a:cs typeface="+mn-ea"/>
                    <a:sym typeface="+mn-lt"/>
                  </a:rPr>
                  <a:t>商家</a:t>
                </a:r>
                <a:endParaRPr lang="en-US" altLang="zh-CN" sz="2400" dirty="0">
                  <a:cs typeface="+mn-ea"/>
                  <a:sym typeface="+mn-lt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70268" y="2823664"/>
                <a:ext cx="1933298" cy="714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cs typeface="+mn-ea"/>
                    <a:sym typeface="+mn-lt"/>
                  </a:rPr>
                  <a:t>最快的变现模式，最先进的商业逻辑，在帮助商家获得流量的同时，可以赚取非常丰富的利润</a:t>
                </a:r>
                <a:endParaRPr lang="zh-CN" altLang="en-US" sz="9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2739320" y="754959"/>
              <a:ext cx="3027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sz="5400" b="1">
                  <a:gradFill flip="none" rotWithShape="1">
                    <a:gsLst>
                      <a:gs pos="21000">
                        <a:srgbClr val="FFD400"/>
                      </a:gs>
                      <a:gs pos="54000">
                        <a:srgbClr val="008059"/>
                      </a:gs>
                      <a:gs pos="64780">
                        <a:srgbClr val="00AEEF"/>
                      </a:gs>
                      <a:gs pos="74000">
                        <a:srgbClr val="00639E"/>
                      </a:gs>
                      <a:gs pos="85000">
                        <a:srgbClr val="00548B"/>
                      </a:gs>
                      <a:gs pos="100000">
                        <a:srgbClr val="2E3092"/>
                      </a:gs>
                      <a:gs pos="0">
                        <a:srgbClr val="ED1D24"/>
                      </a:gs>
                      <a:gs pos="30000">
                        <a:srgbClr val="F99D1C"/>
                      </a:gs>
                      <a:gs pos="40000">
                        <a:srgbClr val="00AE4D"/>
                      </a:gs>
                    </a:gsLst>
                    <a:lin ang="0" scaled="0"/>
                    <a:tileRect/>
                  </a:gradFill>
                  <a:latin typeface="微软雅黑" panose="020B0503020204020204" pitchFamily="82" charset="2"/>
                  <a:ea typeface="微软雅黑" panose="020B0503020204020204" pitchFamily="82" charset="2"/>
                </a:defRPr>
              </a:lvl1pPr>
            </a:lstStyle>
            <a:p>
              <a:pPr algn="ctr"/>
              <a:r>
                <a:rPr lang="zh-CN" altLang="en-US" sz="3200" b="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公司要做什么？</a:t>
              </a:r>
              <a:endPara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242" r="15142" b="46532"/>
          <a:stretch>
            <a:fillRect/>
          </a:stretch>
        </p:blipFill>
        <p:spPr>
          <a:xfrm rot="10800000">
            <a:off x="0" y="19050"/>
            <a:ext cx="12297103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15550" y="609600"/>
            <a:ext cx="1838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Part  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03.</a:t>
            </a:r>
            <a:endParaRPr lang="zh-CN" alt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597389" y="2666705"/>
            <a:ext cx="5911983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30000"/>
              </a:lnSpc>
            </a:pPr>
            <a:r>
              <a:rPr lang="zh-CN" altLang="en-US" sz="7200" b="1" dirty="0">
                <a:solidFill>
                  <a:schemeClr val="bg1"/>
                </a:solidFill>
                <a:cs typeface="+mn-ea"/>
                <a:sym typeface="+mn-lt"/>
              </a:rPr>
              <a:t>部分照片展示</a:t>
            </a:r>
            <a:endParaRPr lang="zh-CN" altLang="en-US" sz="7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69236" y="4414618"/>
            <a:ext cx="633670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7" y="129050"/>
            <a:ext cx="4655127" cy="2515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027aef47a1d0638a0fe370970ca2e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636395"/>
            <a:ext cx="2821305" cy="2117090"/>
          </a:xfrm>
          <a:prstGeom prst="rect">
            <a:avLst/>
          </a:prstGeom>
        </p:spPr>
      </p:pic>
      <p:pic>
        <p:nvPicPr>
          <p:cNvPr id="4" name="图片 3" descr="ce2c22848f479fa3b806b6e40b7292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930" y="1637030"/>
            <a:ext cx="2821940" cy="2116455"/>
          </a:xfrm>
          <a:prstGeom prst="rect">
            <a:avLst/>
          </a:prstGeom>
        </p:spPr>
      </p:pic>
      <p:pic>
        <p:nvPicPr>
          <p:cNvPr id="6" name="图片 5" descr="64d4912b002ea27e5306371b2dbdd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870" y="1636395"/>
            <a:ext cx="2804160" cy="2117090"/>
          </a:xfrm>
          <a:prstGeom prst="rect">
            <a:avLst/>
          </a:prstGeom>
        </p:spPr>
      </p:pic>
      <p:pic>
        <p:nvPicPr>
          <p:cNvPr id="8" name="图片 7" descr="0461586953f27175447ed4799c5e5d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030" y="1636395"/>
            <a:ext cx="1685290" cy="3647440"/>
          </a:xfrm>
          <a:prstGeom prst="rect">
            <a:avLst/>
          </a:prstGeom>
        </p:spPr>
      </p:pic>
      <p:pic>
        <p:nvPicPr>
          <p:cNvPr id="12" name="图片 11" descr="6da7a6c07685593da979176a09fd96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025" y="3874770"/>
            <a:ext cx="2538730" cy="1157605"/>
          </a:xfrm>
          <a:prstGeom prst="rect">
            <a:avLst/>
          </a:prstGeom>
        </p:spPr>
      </p:pic>
      <p:pic>
        <p:nvPicPr>
          <p:cNvPr id="13" name="图片 12" descr="7ec72143219c615da54c320aa13b3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930" y="3753485"/>
            <a:ext cx="2821305" cy="1501775"/>
          </a:xfrm>
          <a:prstGeom prst="rect">
            <a:avLst/>
          </a:prstGeom>
        </p:spPr>
      </p:pic>
      <p:pic>
        <p:nvPicPr>
          <p:cNvPr id="14" name="图片 13" descr="b1aaf611b900c6046c12308837dc3e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235" y="3753485"/>
            <a:ext cx="2784475" cy="1538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9742b079ed75dfc1b4b88606897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0375" y="504190"/>
            <a:ext cx="1884045" cy="4090670"/>
          </a:xfrm>
          <a:prstGeom prst="rect">
            <a:avLst/>
          </a:prstGeom>
        </p:spPr>
      </p:pic>
      <p:pic>
        <p:nvPicPr>
          <p:cNvPr id="3" name="图片 2" descr="3f5ea6c326fea5a9af7f41953a376a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90" y="504190"/>
            <a:ext cx="1916430" cy="4147185"/>
          </a:xfrm>
          <a:prstGeom prst="rect">
            <a:avLst/>
          </a:prstGeom>
        </p:spPr>
      </p:pic>
      <p:pic>
        <p:nvPicPr>
          <p:cNvPr id="5" name="图片 4" descr="3df5f3fbd03b81dc4a9804d0268ed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75" y="560070"/>
            <a:ext cx="3068320" cy="4091305"/>
          </a:xfrm>
          <a:prstGeom prst="rect">
            <a:avLst/>
          </a:prstGeom>
        </p:spPr>
      </p:pic>
      <p:pic>
        <p:nvPicPr>
          <p:cNvPr id="7" name="图片 6" descr="ad05b3c2650a464416b30d5f002028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415" y="512445"/>
            <a:ext cx="1912620" cy="4138930"/>
          </a:xfrm>
          <a:prstGeom prst="rect">
            <a:avLst/>
          </a:prstGeom>
        </p:spPr>
      </p:pic>
      <p:pic>
        <p:nvPicPr>
          <p:cNvPr id="9" name="图片 8" descr="25b49d7570e6707a84e7c28258d55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415" y="4651375"/>
            <a:ext cx="3193415" cy="1796415"/>
          </a:xfrm>
          <a:prstGeom prst="rect">
            <a:avLst/>
          </a:prstGeom>
        </p:spPr>
      </p:pic>
      <p:pic>
        <p:nvPicPr>
          <p:cNvPr id="11" name="图片 10" descr="ac7c1a86c64d369020f805075011bb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585" y="4651375"/>
            <a:ext cx="3155950" cy="1776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8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551709" cy="6858000"/>
          </a:xfrm>
          <a:prstGeom prst="rect">
            <a:avLst/>
          </a:prstGeom>
          <a:solidFill>
            <a:srgbClr val="24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63973" r="40950" b="2896"/>
          <a:stretch>
            <a:fillRect/>
          </a:stretch>
        </p:blipFill>
        <p:spPr>
          <a:xfrm>
            <a:off x="1052945" y="0"/>
            <a:ext cx="11139055" cy="6858000"/>
          </a:xfrm>
          <a:prstGeom prst="rect">
            <a:avLst/>
          </a:prstGeom>
        </p:spPr>
      </p:pic>
      <p:pic>
        <p:nvPicPr>
          <p:cNvPr id="5" name="图片 4" descr="C:/Users/Selena/Desktop/019a6c5be13acfa80120925232cf52.jpg@900w_1l_2o_100sh.jpg019a6c5be13acfa80120925232cf52.jpg@900w_1l_2o_100sh"/>
          <p:cNvPicPr>
            <a:picLocks noChangeAspect="1"/>
          </p:cNvPicPr>
          <p:nvPr/>
        </p:nvPicPr>
        <p:blipFill>
          <a:blip r:embed="rId2"/>
          <a:srcRect l="8364" r="8364"/>
          <a:stretch>
            <a:fillRect/>
          </a:stretch>
        </p:blipFill>
        <p:spPr>
          <a:xfrm>
            <a:off x="7992745" y="2246630"/>
            <a:ext cx="1981200" cy="23799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7" y="4017818"/>
            <a:ext cx="290021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i="1" dirty="0">
                <a:solidFill>
                  <a:schemeClr val="bg1"/>
                </a:solidFill>
                <a:cs typeface="+mn-ea"/>
                <a:sym typeface="+mn-lt"/>
              </a:rPr>
              <a:t>谢谢观赏</a:t>
            </a:r>
            <a:endParaRPr lang="zh-CN" altLang="en-US" sz="4800" b="1" i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43660" y="5276850"/>
            <a:ext cx="44951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i="1" dirty="0">
                <a:solidFill>
                  <a:srgbClr val="93669C">
                    <a:alpha val="50000"/>
                  </a:srgbClr>
                </a:solidFill>
                <a:cs typeface="+mn-ea"/>
                <a:sym typeface="+mn-lt"/>
              </a:rPr>
              <a:t>TIKTOK</a:t>
            </a:r>
            <a:endParaRPr lang="zh-CN" altLang="en-US" sz="8800" b="1" i="1" dirty="0">
              <a:solidFill>
                <a:srgbClr val="93669C">
                  <a:alpha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28" y="-1522346"/>
            <a:ext cx="4655127" cy="2515678"/>
          </a:xfrm>
          <a:prstGeom prst="rect">
            <a:avLst/>
          </a:prstGeom>
        </p:spPr>
      </p:pic>
      <p:pic>
        <p:nvPicPr>
          <p:cNvPr id="4" name="f1cb6ec6461afb54ca1355e3a1c841f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8405" y="-508189"/>
            <a:ext cx="487363" cy="4873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4370" y="2498725"/>
            <a:ext cx="5251450" cy="59817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流年似水抖音全国直播基地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540838" y="15890"/>
            <a:ext cx="6549562" cy="6858000"/>
          </a:xfrm>
          <a:prstGeom prst="rect">
            <a:avLst/>
          </a:prstGeom>
          <a:solidFill>
            <a:srgbClr val="19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9562" r="59050" b="50000"/>
          <a:stretch>
            <a:fillRect/>
          </a:stretch>
        </p:blipFill>
        <p:spPr>
          <a:xfrm>
            <a:off x="0" y="-1"/>
            <a:ext cx="5540838" cy="67627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05025" y="1495425"/>
            <a:ext cx="1485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目录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30824" y="1914349"/>
            <a:ext cx="4577677" cy="3434861"/>
            <a:chOff x="6030824" y="1914349"/>
            <a:chExt cx="4577677" cy="3434861"/>
          </a:xfrm>
        </p:grpSpPr>
        <p:sp>
          <p:nvSpPr>
            <p:cNvPr id="4" name="矩形 3"/>
            <p:cNvSpPr/>
            <p:nvPr/>
          </p:nvSpPr>
          <p:spPr>
            <a:xfrm>
              <a:off x="7238493" y="2002613"/>
              <a:ext cx="3370008" cy="480000"/>
            </a:xfrm>
            <a:prstGeom prst="rect">
              <a:avLst/>
            </a:prstGeom>
            <a:solidFill>
              <a:srgbClr val="27396A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lnSpc>
                  <a:spcPct val="130000"/>
                </a:lnSpc>
              </a:pPr>
              <a:r>
                <a:rPr lang="zh-CN" altLang="en-US" sz="2135" b="1" dirty="0">
                  <a:solidFill>
                    <a:schemeClr val="bg1"/>
                  </a:solidFill>
                  <a:cs typeface="+mn-ea"/>
                  <a:sym typeface="+mn-lt"/>
                </a:rPr>
                <a:t>行业背景</a:t>
              </a:r>
              <a:endParaRPr lang="zh-CN" altLang="en-US" sz="21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238493" y="2931119"/>
              <a:ext cx="3370008" cy="480000"/>
            </a:xfrm>
            <a:prstGeom prst="rect">
              <a:avLst/>
            </a:prstGeom>
            <a:solidFill>
              <a:srgbClr val="51C0D7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lnSpc>
                  <a:spcPct val="130000"/>
                </a:lnSpc>
              </a:pPr>
              <a:r>
                <a:rPr lang="zh-CN" altLang="en-US" sz="2135" b="1" dirty="0">
                  <a:solidFill>
                    <a:schemeClr val="bg1"/>
                  </a:solidFill>
                  <a:cs typeface="+mn-ea"/>
                  <a:sym typeface="+mn-lt"/>
                </a:rPr>
                <a:t>团队简介</a:t>
              </a:r>
              <a:endParaRPr lang="zh-CN" altLang="en-US" sz="21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238493" y="3883624"/>
              <a:ext cx="3370008" cy="480000"/>
            </a:xfrm>
            <a:prstGeom prst="rect">
              <a:avLst/>
            </a:prstGeom>
            <a:solidFill>
              <a:srgbClr val="27396A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lnSpc>
                  <a:spcPct val="130000"/>
                </a:lnSpc>
              </a:pPr>
              <a:r>
                <a:rPr lang="zh-CN" altLang="en-US" sz="2135" b="1" dirty="0">
                  <a:solidFill>
                    <a:schemeClr val="bg1"/>
                  </a:solidFill>
                  <a:cs typeface="+mn-ea"/>
                  <a:sym typeface="+mn-lt"/>
                </a:rPr>
                <a:t>直播分公司展示</a:t>
              </a:r>
              <a:endParaRPr lang="zh-CN" altLang="en-US" sz="21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238493" y="4836129"/>
              <a:ext cx="3370008" cy="480000"/>
            </a:xfrm>
            <a:prstGeom prst="rect">
              <a:avLst/>
            </a:prstGeom>
            <a:solidFill>
              <a:srgbClr val="51C0D7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lnSpc>
                  <a:spcPct val="130000"/>
                </a:lnSpc>
              </a:pPr>
              <a:r>
                <a:rPr lang="zh-CN" altLang="en-US" sz="2135" b="1" dirty="0">
                  <a:solidFill>
                    <a:schemeClr val="bg1"/>
                  </a:solidFill>
                  <a:cs typeface="+mn-ea"/>
                  <a:sym typeface="+mn-lt"/>
                </a:rPr>
                <a:t>岗位与要求</a:t>
              </a:r>
              <a:endParaRPr lang="zh-CN" altLang="en-US" sz="213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6043947" y="1914349"/>
              <a:ext cx="679337" cy="577609"/>
              <a:chOff x="2971064" y="1780592"/>
              <a:chExt cx="612000" cy="520354"/>
            </a:xfrm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0" name="矩形 45"/>
              <p:cNvSpPr/>
              <p:nvPr/>
            </p:nvSpPr>
            <p:spPr>
              <a:xfrm>
                <a:off x="2971064" y="1796946"/>
                <a:ext cx="612000" cy="504000"/>
              </a:xfrm>
              <a:custGeom>
                <a:avLst/>
                <a:gdLst/>
                <a:ahLst/>
                <a:cxnLst/>
                <a:rect l="l" t="t" r="r" b="b"/>
                <a:pathLst>
                  <a:path w="612000" h="504000">
                    <a:moveTo>
                      <a:pt x="576000" y="235074"/>
                    </a:moveTo>
                    <a:lnTo>
                      <a:pt x="612000" y="235074"/>
                    </a:lnTo>
                    <a:lnTo>
                      <a:pt x="612000" y="504000"/>
                    </a:lnTo>
                    <a:lnTo>
                      <a:pt x="306000" y="504000"/>
                    </a:lnTo>
                    <a:lnTo>
                      <a:pt x="306000" y="468000"/>
                    </a:lnTo>
                    <a:lnTo>
                      <a:pt x="576000" y="468000"/>
                    </a:lnTo>
                    <a:close/>
                    <a:moveTo>
                      <a:pt x="0" y="0"/>
                    </a:moveTo>
                    <a:lnTo>
                      <a:pt x="306000" y="0"/>
                    </a:lnTo>
                    <a:lnTo>
                      <a:pt x="306000" y="36000"/>
                    </a:lnTo>
                    <a:lnTo>
                      <a:pt x="36000" y="36000"/>
                    </a:lnTo>
                    <a:lnTo>
                      <a:pt x="36000" y="253355"/>
                    </a:lnTo>
                    <a:lnTo>
                      <a:pt x="0" y="253355"/>
                    </a:lnTo>
                    <a:close/>
                  </a:path>
                </a:pathLst>
              </a:custGeom>
              <a:solidFill>
                <a:srgbClr val="2739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lnSpc>
                    <a:spcPct val="130000"/>
                  </a:lnSpc>
                </a:pP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TextBox 50"/>
              <p:cNvSpPr txBox="1"/>
              <p:nvPr/>
            </p:nvSpPr>
            <p:spPr>
              <a:xfrm>
                <a:off x="2978298" y="1780592"/>
                <a:ext cx="597531" cy="513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lnSpc>
                    <a:spcPct val="13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01</a:t>
                </a: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>
              <a:grpSpLocks noChangeAspect="1"/>
            </p:cNvGrpSpPr>
            <p:nvPr/>
          </p:nvGrpSpPr>
          <p:grpSpPr>
            <a:xfrm>
              <a:off x="6030824" y="2876520"/>
              <a:ext cx="692461" cy="570349"/>
              <a:chOff x="2959241" y="1788916"/>
              <a:chExt cx="623823" cy="513814"/>
            </a:xfrm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3" name="矩形 45"/>
              <p:cNvSpPr/>
              <p:nvPr/>
            </p:nvSpPr>
            <p:spPr>
              <a:xfrm>
                <a:off x="2971064" y="1796946"/>
                <a:ext cx="612000" cy="504000"/>
              </a:xfrm>
              <a:custGeom>
                <a:avLst/>
                <a:gdLst/>
                <a:ahLst/>
                <a:cxnLst/>
                <a:rect l="l" t="t" r="r" b="b"/>
                <a:pathLst>
                  <a:path w="612000" h="504000">
                    <a:moveTo>
                      <a:pt x="576000" y="235074"/>
                    </a:moveTo>
                    <a:lnTo>
                      <a:pt x="612000" y="235074"/>
                    </a:lnTo>
                    <a:lnTo>
                      <a:pt x="612000" y="504000"/>
                    </a:lnTo>
                    <a:lnTo>
                      <a:pt x="306000" y="504000"/>
                    </a:lnTo>
                    <a:lnTo>
                      <a:pt x="306000" y="468000"/>
                    </a:lnTo>
                    <a:lnTo>
                      <a:pt x="576000" y="468000"/>
                    </a:lnTo>
                    <a:close/>
                    <a:moveTo>
                      <a:pt x="0" y="0"/>
                    </a:moveTo>
                    <a:lnTo>
                      <a:pt x="306000" y="0"/>
                    </a:lnTo>
                    <a:lnTo>
                      <a:pt x="306000" y="36000"/>
                    </a:lnTo>
                    <a:lnTo>
                      <a:pt x="36000" y="36000"/>
                    </a:lnTo>
                    <a:lnTo>
                      <a:pt x="36000" y="253355"/>
                    </a:lnTo>
                    <a:lnTo>
                      <a:pt x="0" y="253355"/>
                    </a:lnTo>
                    <a:close/>
                  </a:path>
                </a:pathLst>
              </a:custGeom>
              <a:solidFill>
                <a:srgbClr val="51C0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lnSpc>
                    <a:spcPct val="130000"/>
                  </a:lnSpc>
                </a:pP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TextBox 53"/>
              <p:cNvSpPr txBox="1"/>
              <p:nvPr/>
            </p:nvSpPr>
            <p:spPr>
              <a:xfrm>
                <a:off x="2959241" y="1788916"/>
                <a:ext cx="597531" cy="513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lnSpc>
                    <a:spcPct val="13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6043947" y="3823049"/>
              <a:ext cx="679337" cy="574770"/>
              <a:chOff x="2971064" y="1783149"/>
              <a:chExt cx="612000" cy="517797"/>
            </a:xfrm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6" name="矩形 45"/>
              <p:cNvSpPr/>
              <p:nvPr/>
            </p:nvSpPr>
            <p:spPr>
              <a:xfrm>
                <a:off x="2971064" y="1796946"/>
                <a:ext cx="612000" cy="504000"/>
              </a:xfrm>
              <a:custGeom>
                <a:avLst/>
                <a:gdLst/>
                <a:ahLst/>
                <a:cxnLst/>
                <a:rect l="l" t="t" r="r" b="b"/>
                <a:pathLst>
                  <a:path w="612000" h="504000">
                    <a:moveTo>
                      <a:pt x="576000" y="235074"/>
                    </a:moveTo>
                    <a:lnTo>
                      <a:pt x="612000" y="235074"/>
                    </a:lnTo>
                    <a:lnTo>
                      <a:pt x="612000" y="504000"/>
                    </a:lnTo>
                    <a:lnTo>
                      <a:pt x="306000" y="504000"/>
                    </a:lnTo>
                    <a:lnTo>
                      <a:pt x="306000" y="468000"/>
                    </a:lnTo>
                    <a:lnTo>
                      <a:pt x="576000" y="468000"/>
                    </a:lnTo>
                    <a:close/>
                    <a:moveTo>
                      <a:pt x="0" y="0"/>
                    </a:moveTo>
                    <a:lnTo>
                      <a:pt x="306000" y="0"/>
                    </a:lnTo>
                    <a:lnTo>
                      <a:pt x="306000" y="36000"/>
                    </a:lnTo>
                    <a:lnTo>
                      <a:pt x="36000" y="36000"/>
                    </a:lnTo>
                    <a:lnTo>
                      <a:pt x="36000" y="253355"/>
                    </a:lnTo>
                    <a:lnTo>
                      <a:pt x="0" y="253355"/>
                    </a:lnTo>
                    <a:close/>
                  </a:path>
                </a:pathLst>
              </a:custGeom>
              <a:solidFill>
                <a:srgbClr val="2739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lnSpc>
                    <a:spcPct val="130000"/>
                  </a:lnSpc>
                </a:pP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TextBox 56"/>
              <p:cNvSpPr txBox="1"/>
              <p:nvPr/>
            </p:nvSpPr>
            <p:spPr>
              <a:xfrm>
                <a:off x="2978298" y="1783149"/>
                <a:ext cx="597531" cy="513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00">
                  <a:lnSpc>
                    <a:spcPct val="13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>
              <a:grpSpLocks noChangeAspect="1"/>
            </p:cNvGrpSpPr>
            <p:nvPr/>
          </p:nvGrpSpPr>
          <p:grpSpPr>
            <a:xfrm>
              <a:off x="6044444" y="4751424"/>
              <a:ext cx="679337" cy="597786"/>
              <a:chOff x="2971064" y="1762412"/>
              <a:chExt cx="612000" cy="538534"/>
            </a:xfrm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9" name="矩形 45"/>
              <p:cNvSpPr/>
              <p:nvPr/>
            </p:nvSpPr>
            <p:spPr>
              <a:xfrm>
                <a:off x="2971064" y="1796946"/>
                <a:ext cx="612000" cy="504000"/>
              </a:xfrm>
              <a:custGeom>
                <a:avLst/>
                <a:gdLst/>
                <a:ahLst/>
                <a:cxnLst/>
                <a:rect l="l" t="t" r="r" b="b"/>
                <a:pathLst>
                  <a:path w="612000" h="504000">
                    <a:moveTo>
                      <a:pt x="576000" y="235074"/>
                    </a:moveTo>
                    <a:lnTo>
                      <a:pt x="612000" y="235074"/>
                    </a:lnTo>
                    <a:lnTo>
                      <a:pt x="612000" y="504000"/>
                    </a:lnTo>
                    <a:lnTo>
                      <a:pt x="306000" y="504000"/>
                    </a:lnTo>
                    <a:lnTo>
                      <a:pt x="306000" y="468000"/>
                    </a:lnTo>
                    <a:lnTo>
                      <a:pt x="576000" y="468000"/>
                    </a:lnTo>
                    <a:close/>
                    <a:moveTo>
                      <a:pt x="0" y="0"/>
                    </a:moveTo>
                    <a:lnTo>
                      <a:pt x="306000" y="0"/>
                    </a:lnTo>
                    <a:lnTo>
                      <a:pt x="306000" y="36000"/>
                    </a:lnTo>
                    <a:lnTo>
                      <a:pt x="36000" y="36000"/>
                    </a:lnTo>
                    <a:lnTo>
                      <a:pt x="36000" y="253355"/>
                    </a:lnTo>
                    <a:lnTo>
                      <a:pt x="0" y="253355"/>
                    </a:lnTo>
                    <a:close/>
                  </a:path>
                </a:pathLst>
              </a:custGeom>
              <a:solidFill>
                <a:srgbClr val="51C0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lnSpc>
                    <a:spcPct val="130000"/>
                  </a:lnSpc>
                </a:pP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TextBox 59"/>
              <p:cNvSpPr txBox="1"/>
              <p:nvPr/>
            </p:nvSpPr>
            <p:spPr>
              <a:xfrm>
                <a:off x="3002530" y="1762412"/>
                <a:ext cx="510060" cy="513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200">
                  <a:lnSpc>
                    <a:spcPct val="130000"/>
                  </a:lnSpc>
                </a:pPr>
                <a:r>
                  <a:rPr lang="en-US" altLang="zh-CN" sz="2665" b="1" dirty="0">
                    <a:solidFill>
                      <a:schemeClr val="bg1"/>
                    </a:solidFill>
                    <a:cs typeface="+mn-ea"/>
                    <a:sym typeface="+mn-lt"/>
                  </a:rPr>
                  <a:t>04</a:t>
                </a:r>
                <a:endParaRPr lang="zh-CN" altLang="en-US" sz="2665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242" r="15142" b="46532"/>
          <a:stretch>
            <a:fillRect/>
          </a:stretch>
        </p:blipFill>
        <p:spPr>
          <a:xfrm rot="10800000">
            <a:off x="0" y="19050"/>
            <a:ext cx="12297103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15550" y="609600"/>
            <a:ext cx="1838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Part  </a:t>
            </a:r>
            <a:endParaRPr lang="en-US" altLang="zh-CN" sz="4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dist"/>
            <a:r>
              <a:rPr lang="en-US" altLang="zh-CN" sz="4800" b="1" dirty="0">
                <a:solidFill>
                  <a:schemeClr val="bg1"/>
                </a:solidFill>
                <a:cs typeface="+mn-ea"/>
                <a:sym typeface="+mn-lt"/>
              </a:rPr>
              <a:t>01.</a:t>
            </a:r>
            <a:endParaRPr lang="zh-CN" alt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12337" y="2777857"/>
            <a:ext cx="5020419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30000"/>
              </a:lnSpc>
            </a:pPr>
            <a:r>
              <a:rPr lang="zh-CN" altLang="en-US" sz="7200" b="1" dirty="0">
                <a:solidFill>
                  <a:schemeClr val="bg1"/>
                </a:solidFill>
                <a:cs typeface="+mn-ea"/>
                <a:sym typeface="+mn-lt"/>
              </a:rPr>
              <a:t>行业背景</a:t>
            </a:r>
            <a:endParaRPr lang="zh-CN" altLang="en-US" sz="7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69236" y="4414618"/>
            <a:ext cx="633670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08476" y="4680878"/>
            <a:ext cx="4290332" cy="883951"/>
            <a:chOff x="608476" y="4680878"/>
            <a:chExt cx="4290332" cy="883951"/>
          </a:xfrm>
        </p:grpSpPr>
        <p:sp>
          <p:nvSpPr>
            <p:cNvPr id="8" name="TextBox 2"/>
            <p:cNvSpPr txBox="1"/>
            <p:nvPr/>
          </p:nvSpPr>
          <p:spPr>
            <a:xfrm>
              <a:off x="608476" y="4680878"/>
              <a:ext cx="2304256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热门行业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9" name="TextBox 2"/>
            <p:cNvSpPr txBox="1"/>
            <p:nvPr/>
          </p:nvSpPr>
          <p:spPr>
            <a:xfrm>
              <a:off x="2594552" y="4680878"/>
              <a:ext cx="2304256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案例众多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608476" y="5153984"/>
              <a:ext cx="2304256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趋势行业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2594552" y="5153984"/>
              <a:ext cx="2304256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00" indent="-381000" defTabSz="12192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终身事业</a:t>
              </a:r>
              <a:endPara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7" y="129050"/>
            <a:ext cx="4655127" cy="2515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99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99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72435" y="68480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5400" b="1">
                <a:gradFill flip="none" rotWithShape="1">
                  <a:gsLst>
                    <a:gs pos="21000">
                      <a:srgbClr val="FFD400"/>
                    </a:gs>
                    <a:gs pos="54000">
                      <a:srgbClr val="008059"/>
                    </a:gs>
                    <a:gs pos="64780">
                      <a:srgbClr val="00AEEF"/>
                    </a:gs>
                    <a:gs pos="74000">
                      <a:srgbClr val="00639E"/>
                    </a:gs>
                    <a:gs pos="85000">
                      <a:srgbClr val="00548B"/>
                    </a:gs>
                    <a:gs pos="100000">
                      <a:srgbClr val="2E3092"/>
                    </a:gs>
                    <a:gs pos="0">
                      <a:srgbClr val="ED1D24"/>
                    </a:gs>
                    <a:gs pos="30000">
                      <a:srgbClr val="F99D1C"/>
                    </a:gs>
                    <a:gs pos="40000">
                      <a:srgbClr val="00AE4D"/>
                    </a:gs>
                  </a:gsLst>
                  <a:lin ang="0" scaled="0"/>
                  <a:tileRect/>
                </a:gradFill>
                <a:latin typeface="微软雅黑" panose="020B0503020204020204" pitchFamily="82" charset="2"/>
                <a:ea typeface="微软雅黑" panose="020B0503020204020204" pitchFamily="82" charset="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行业背景</a:t>
            </a:r>
            <a:endParaRPr lang="zh-CN" altLang="en-US" sz="3200" b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TextBox 84"/>
          <p:cNvSpPr txBox="1">
            <a:spLocks noChangeArrowheads="1"/>
          </p:cNvSpPr>
          <p:nvPr/>
        </p:nvSpPr>
        <p:spPr bwMode="auto">
          <a:xfrm>
            <a:off x="1945280" y="1905626"/>
            <a:ext cx="8135422" cy="35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2022直播短视频行业整体规模</a:t>
            </a:r>
            <a:endParaRPr lang="zh-CN" altLang="en-US" sz="1800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根据主要上市企业公开财报和采样信息估算，2022年我国网络表演（直播与短视频）行业整体市场营收达1992.34亿元（不含线上营销（广告）业务)。较2021年增长8%，以抖音、快手、微信视频号、YY 直播、映客直播、阳陌等为代表的中头部直播平台约20家。</a:t>
            </a:r>
            <a:endParaRPr lang="zh-CN" altLang="en-US" sz="1800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lt"/>
              </a:rPr>
              <a:t>截至2022年末，具有网络表演(直播与短视频）经营资质的经营性互联网文化单位有6263家，其中2022年新获得网络表演（直播与短视频）经营资质的经萱性互联网文化单位有1959家（部分单位退出）</a:t>
            </a:r>
            <a:endParaRPr lang="zh-CN" altLang="en-US" sz="1800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1126836" y="757683"/>
            <a:ext cx="9050532" cy="4975495"/>
            <a:chOff x="-1126836" y="757683"/>
            <a:chExt cx="9050532" cy="4975495"/>
          </a:xfrm>
        </p:grpSpPr>
        <p:sp>
          <p:nvSpPr>
            <p:cNvPr id="4" name="文本框 3"/>
            <p:cNvSpPr txBox="1"/>
            <p:nvPr/>
          </p:nvSpPr>
          <p:spPr>
            <a:xfrm>
              <a:off x="2609460" y="757683"/>
              <a:ext cx="26212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sz="5400" b="1">
                  <a:gradFill flip="none" rotWithShape="1">
                    <a:gsLst>
                      <a:gs pos="21000">
                        <a:srgbClr val="FFD400"/>
                      </a:gs>
                      <a:gs pos="54000">
                        <a:srgbClr val="008059"/>
                      </a:gs>
                      <a:gs pos="64780">
                        <a:srgbClr val="00AEEF"/>
                      </a:gs>
                      <a:gs pos="74000">
                        <a:srgbClr val="00639E"/>
                      </a:gs>
                      <a:gs pos="85000">
                        <a:srgbClr val="00548B"/>
                      </a:gs>
                      <a:gs pos="100000">
                        <a:srgbClr val="2E3092"/>
                      </a:gs>
                      <a:gs pos="0">
                        <a:srgbClr val="ED1D24"/>
                      </a:gs>
                      <a:gs pos="30000">
                        <a:srgbClr val="F99D1C"/>
                      </a:gs>
                      <a:gs pos="40000">
                        <a:srgbClr val="00AE4D"/>
                      </a:gs>
                    </a:gsLst>
                    <a:lin ang="0" scaled="0"/>
                    <a:tileRect/>
                  </a:gradFill>
                  <a:latin typeface="微软雅黑" panose="020B0503020204020204" pitchFamily="82" charset="2"/>
                  <a:ea typeface="微软雅黑" panose="020B0503020204020204" pitchFamily="82" charset="2"/>
                </a:defRPr>
              </a:lvl1pPr>
            </a:lstStyle>
            <a:p>
              <a:pPr algn="ctr"/>
              <a:r>
                <a:rPr lang="zh-CN" altLang="en-US" sz="3200" b="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创始团队介绍</a:t>
              </a:r>
              <a:endParaRPr lang="zh-CN" altLang="en-US" sz="3200" b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TextBox 85"/>
            <p:cNvSpPr txBox="1"/>
            <p:nvPr/>
          </p:nvSpPr>
          <p:spPr>
            <a:xfrm>
              <a:off x="1364934" y="4053603"/>
              <a:ext cx="3449031" cy="16795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 dirty="0">
                  <a:cs typeface="+mn-ea"/>
                  <a:sym typeface="+mn-lt"/>
                </a:rPr>
                <a:t>2019</a:t>
              </a:r>
              <a:r>
                <a:rPr lang="zh-CN" altLang="en-US" sz="2400" b="1" dirty="0">
                  <a:cs typeface="+mn-ea"/>
                  <a:sym typeface="+mn-lt"/>
                </a:rPr>
                <a:t>年</a:t>
              </a:r>
              <a:endParaRPr lang="zh-CN" altLang="en-US" sz="2400" b="1" dirty="0">
                <a:cs typeface="+mn-ea"/>
                <a:sym typeface="+mn-lt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>
                  <a:cs typeface="+mn-ea"/>
                  <a:sym typeface="+mn-lt"/>
                </a:rPr>
                <a:t>投入资金一千多万用于直播行业，旗下分公司六家覆盖江苏、上海、安徽、广东等地 。</a:t>
              </a:r>
              <a:endParaRPr lang="zh-CN" altLang="zh-CN" sz="2000" dirty="0">
                <a:cs typeface="+mn-ea"/>
                <a:sym typeface="+mn-lt"/>
              </a:endParaRPr>
            </a:p>
          </p:txBody>
        </p:sp>
        <p:sp>
          <p:nvSpPr>
            <p:cNvPr id="13" name="Rectangle 86"/>
            <p:cNvSpPr/>
            <p:nvPr/>
          </p:nvSpPr>
          <p:spPr>
            <a:xfrm>
              <a:off x="1373653" y="2369982"/>
              <a:ext cx="2425725" cy="153860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创始人</a:t>
              </a:r>
              <a:r>
                <a:rPr lang="en-US" altLang="zh-CN" sz="2000" dirty="0">
                  <a:cs typeface="+mn-ea"/>
                  <a:sym typeface="+mn-lt"/>
                </a:rPr>
                <a:t>2009</a:t>
              </a:r>
              <a:r>
                <a:rPr lang="zh-CN" altLang="en-US" sz="2000" dirty="0">
                  <a:cs typeface="+mn-ea"/>
                  <a:sym typeface="+mn-lt"/>
                </a:rPr>
                <a:t>年从事传统广告传媒至今，于</a:t>
              </a:r>
              <a:r>
                <a:rPr lang="en-US" altLang="zh-CN" sz="2000" dirty="0">
                  <a:cs typeface="+mn-ea"/>
                  <a:sym typeface="+mn-lt"/>
                </a:rPr>
                <a:t>2019</a:t>
              </a:r>
              <a:r>
                <a:rPr lang="zh-CN" altLang="en-US" sz="2000" dirty="0">
                  <a:cs typeface="+mn-ea"/>
                  <a:sym typeface="+mn-lt"/>
                </a:rPr>
                <a:t>年登陆酷狗音乐、网易</a:t>
              </a:r>
              <a:r>
                <a:rPr lang="en-US" altLang="zh-CN" sz="2000" dirty="0">
                  <a:cs typeface="+mn-ea"/>
                  <a:sym typeface="+mn-lt"/>
                </a:rPr>
                <a:t>CC</a:t>
              </a:r>
              <a:r>
                <a:rPr lang="zh-CN" altLang="en-US" sz="2000" dirty="0">
                  <a:cs typeface="+mn-ea"/>
                  <a:sym typeface="+mn-lt"/>
                </a:rPr>
                <a:t>、抖音、快手、视频号等平台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grpSp>
          <p:nvGrpSpPr>
            <p:cNvPr id="14" name="Group 248"/>
            <p:cNvGrpSpPr/>
            <p:nvPr/>
          </p:nvGrpSpPr>
          <p:grpSpPr>
            <a:xfrm>
              <a:off x="4824282" y="1922188"/>
              <a:ext cx="1111547" cy="1111480"/>
              <a:chOff x="4146785" y="2658466"/>
              <a:chExt cx="833660" cy="833656"/>
            </a:xfrm>
          </p:grpSpPr>
          <p:sp>
            <p:nvSpPr>
              <p:cNvPr id="15" name="Oval 249"/>
              <p:cNvSpPr/>
              <p:nvPr/>
            </p:nvSpPr>
            <p:spPr>
              <a:xfrm>
                <a:off x="4146785" y="2658466"/>
                <a:ext cx="833660" cy="833656"/>
              </a:xfrm>
              <a:prstGeom prst="ellipse">
                <a:avLst/>
              </a:prstGeom>
              <a:noFill/>
              <a:ln w="19050">
                <a:solidFill>
                  <a:srgbClr val="51C0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350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152"/>
              <p:cNvSpPr>
                <a:spLocks noEditPoints="1"/>
              </p:cNvSpPr>
              <p:nvPr/>
            </p:nvSpPr>
            <p:spPr bwMode="auto">
              <a:xfrm>
                <a:off x="4351478" y="2895957"/>
                <a:ext cx="437609" cy="40441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rgbClr val="51C0D7"/>
              </a:solidFill>
              <a:ln w="9525">
                <a:solidFill>
                  <a:srgbClr val="51C0D7"/>
                </a:solidFill>
                <a:round/>
              </a:ln>
            </p:spPr>
            <p:txBody>
              <a:bodyPr vert="horz" wrap="square" lIns="86699" tIns="43349" rIns="86699" bIns="43349" numCol="1" anchor="t" anchorCtr="0" compatLnSpc="1"/>
              <a:lstStyle/>
              <a:p>
                <a:endParaRPr lang="en-US" sz="1705"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 Placeholder 3"/>
            <p:cNvSpPr txBox="1"/>
            <p:nvPr/>
          </p:nvSpPr>
          <p:spPr>
            <a:xfrm>
              <a:off x="4813967" y="3080144"/>
              <a:ext cx="1401025" cy="32823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9200">
                <a:spcBef>
                  <a:spcPct val="20000"/>
                </a:spcBef>
                <a:defRPr/>
              </a:pPr>
              <a:r>
                <a:rPr lang="zh-CN" altLang="en-US" sz="2135" b="1" dirty="0">
                  <a:solidFill>
                    <a:schemeClr val="tx1"/>
                  </a:solidFill>
                  <a:cs typeface="+mn-ea"/>
                  <a:sym typeface="+mn-lt"/>
                </a:rPr>
                <a:t>奖项荣誉</a:t>
              </a:r>
              <a:r>
                <a:rPr lang="en-US" altLang="zh-CN" sz="2135" b="1" dirty="0">
                  <a:solidFill>
                    <a:schemeClr val="tx1"/>
                  </a:solidFill>
                  <a:cs typeface="+mn-ea"/>
                  <a:sym typeface="+mn-lt"/>
                </a:rPr>
                <a:t>0</a:t>
              </a:r>
              <a:r>
                <a:rPr lang="en-US" sz="2135" b="1" dirty="0">
                  <a:solidFill>
                    <a:schemeClr val="tx1"/>
                  </a:solidFill>
                  <a:cs typeface="+mn-ea"/>
                  <a:sym typeface="+mn-lt"/>
                </a:rPr>
                <a:t>1</a:t>
              </a:r>
              <a:endParaRPr lang="en-US" sz="2135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 Placeholder 3"/>
            <p:cNvSpPr txBox="1"/>
            <p:nvPr/>
          </p:nvSpPr>
          <p:spPr>
            <a:xfrm>
              <a:off x="4813965" y="3593915"/>
              <a:ext cx="3109731" cy="20447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9200"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tx1"/>
                  </a:solidFill>
                  <a:cs typeface="+mn-ea"/>
                  <a:sym typeface="+mn-lt"/>
                </a:rPr>
                <a:t>抖音</a:t>
              </a:r>
              <a:r>
                <a:rPr lang="en-US" altLang="zh-CN" sz="1325" dirty="0">
                  <a:solidFill>
                    <a:schemeClr val="tx1"/>
                  </a:solidFill>
                  <a:cs typeface="+mn-ea"/>
                  <a:sym typeface="+mn-lt"/>
                </a:rPr>
                <a:t>2020</a:t>
              </a:r>
              <a:r>
                <a:rPr lang="zh-CN" altLang="en-US" sz="1325" dirty="0">
                  <a:solidFill>
                    <a:schemeClr val="tx1"/>
                  </a:solidFill>
                  <a:cs typeface="+mn-ea"/>
                  <a:sym typeface="+mn-lt"/>
                </a:rPr>
                <a:t>年华东地区有效拉新第二名</a:t>
              </a:r>
              <a:endParaRPr lang="zh-CN" altLang="en-US" sz="1325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Text Placeholder 3"/>
            <p:cNvSpPr txBox="1"/>
            <p:nvPr/>
          </p:nvSpPr>
          <p:spPr>
            <a:xfrm>
              <a:off x="4813967" y="4026526"/>
              <a:ext cx="1433085" cy="32823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9200">
                <a:spcBef>
                  <a:spcPct val="20000"/>
                </a:spcBef>
                <a:defRPr/>
              </a:pPr>
              <a:r>
                <a:rPr lang="zh-CN" altLang="en-US" sz="2135" b="1" dirty="0">
                  <a:solidFill>
                    <a:schemeClr val="tx1"/>
                  </a:solidFill>
                  <a:cs typeface="+mn-ea"/>
                  <a:sym typeface="+mn-lt"/>
                </a:rPr>
                <a:t>奖项荣誉</a:t>
              </a:r>
              <a:r>
                <a:rPr lang="en-US" sz="2135" b="1" dirty="0">
                  <a:solidFill>
                    <a:schemeClr val="tx1"/>
                  </a:solidFill>
                  <a:cs typeface="+mn-ea"/>
                  <a:sym typeface="+mn-lt"/>
                </a:rPr>
                <a:t>02</a:t>
              </a:r>
              <a:endParaRPr lang="en-US" sz="2135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0" name="Text Placeholder 3"/>
            <p:cNvSpPr txBox="1"/>
            <p:nvPr/>
          </p:nvSpPr>
          <p:spPr>
            <a:xfrm>
              <a:off x="4813965" y="4570097"/>
              <a:ext cx="3109731" cy="204470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9200">
                <a:spcBef>
                  <a:spcPct val="20000"/>
                </a:spcBef>
                <a:defRPr/>
              </a:pPr>
              <a:r>
                <a:rPr lang="zh-CN" altLang="en-US" sz="1325" dirty="0">
                  <a:solidFill>
                    <a:schemeClr val="tx1"/>
                  </a:solidFill>
                  <a:cs typeface="+mn-ea"/>
                  <a:sym typeface="+mn-lt"/>
                </a:rPr>
                <a:t>素人新主播纯月收益达</a:t>
              </a:r>
              <a:r>
                <a:rPr lang="en-US" altLang="zh-CN" sz="1325" dirty="0">
                  <a:solidFill>
                    <a:schemeClr val="tx1"/>
                  </a:solidFill>
                  <a:cs typeface="+mn-ea"/>
                  <a:sym typeface="+mn-lt"/>
                </a:rPr>
                <a:t>50</a:t>
              </a:r>
              <a:r>
                <a:rPr lang="zh-CN" altLang="en-US" sz="1325" dirty="0">
                  <a:solidFill>
                    <a:schemeClr val="tx1"/>
                  </a:solidFill>
                  <a:cs typeface="+mn-ea"/>
                  <a:sym typeface="+mn-lt"/>
                </a:rPr>
                <a:t>多万元</a:t>
              </a:r>
              <a:r>
                <a:rPr lang="en-US" altLang="zh-CN" sz="1325" dirty="0">
                  <a:solidFill>
                    <a:schemeClr val="tx1"/>
                  </a:solidFill>
                  <a:cs typeface="+mn-ea"/>
                  <a:sym typeface="+mn-lt"/>
                </a:rPr>
                <a:t>RMB</a:t>
              </a:r>
              <a:endParaRPr lang="en-US" altLang="zh-CN" sz="1325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126836" y="757683"/>
              <a:ext cx="508000" cy="978753"/>
            </a:xfrm>
            <a:prstGeom prst="ellipse">
              <a:avLst/>
            </a:prstGeom>
            <a:solidFill>
              <a:srgbClr val="51C0D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70e6108c09e77957c08899c48416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3515" y="795655"/>
            <a:ext cx="3432175" cy="1971675"/>
          </a:xfrm>
          <a:prstGeom prst="rect">
            <a:avLst/>
          </a:prstGeom>
        </p:spPr>
      </p:pic>
      <p:pic>
        <p:nvPicPr>
          <p:cNvPr id="7" name="图片 6" descr="4f377e4b2b48d83546ec14350be75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115" y="2877185"/>
            <a:ext cx="1658620" cy="2950845"/>
          </a:xfrm>
          <a:prstGeom prst="rect">
            <a:avLst/>
          </a:prstGeom>
        </p:spPr>
      </p:pic>
      <p:sp>
        <p:nvSpPr>
          <p:cNvPr id="8" name="Text Placeholder 3"/>
          <p:cNvSpPr txBox="1"/>
          <p:nvPr>
            <p:custDataLst>
              <p:tags r:id="rId3"/>
            </p:custDataLst>
          </p:nvPr>
        </p:nvSpPr>
        <p:spPr>
          <a:xfrm>
            <a:off x="4829207" y="4986297"/>
            <a:ext cx="1394460" cy="328930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200">
              <a:spcBef>
                <a:spcPct val="20000"/>
              </a:spcBef>
              <a:defRPr/>
            </a:pPr>
            <a:r>
              <a:rPr lang="zh-CN" altLang="en-US" sz="2135" b="1" dirty="0">
                <a:solidFill>
                  <a:schemeClr val="tx1"/>
                </a:solidFill>
                <a:cs typeface="+mn-ea"/>
                <a:sym typeface="+mn-lt"/>
              </a:rPr>
              <a:t>奖项荣誉</a:t>
            </a:r>
            <a:r>
              <a:rPr lang="en-US" sz="2135" b="1" dirty="0">
                <a:solidFill>
                  <a:schemeClr val="tx1"/>
                </a:solidFill>
                <a:cs typeface="+mn-ea"/>
                <a:sym typeface="+mn-lt"/>
              </a:rPr>
              <a:t>03</a:t>
            </a:r>
            <a:endParaRPr lang="en-US" sz="2135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Text Placeholder 3"/>
          <p:cNvSpPr txBox="1"/>
          <p:nvPr>
            <p:custDataLst>
              <p:tags r:id="rId4"/>
            </p:custDataLst>
          </p:nvPr>
        </p:nvSpPr>
        <p:spPr>
          <a:xfrm>
            <a:off x="4808885" y="5499737"/>
            <a:ext cx="3109731" cy="20447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200">
              <a:spcBef>
                <a:spcPct val="20000"/>
              </a:spcBef>
              <a:defRPr/>
            </a:pPr>
            <a:r>
              <a:rPr lang="zh-CN" sz="1325" dirty="0">
                <a:solidFill>
                  <a:schemeClr val="tx1"/>
                </a:solidFill>
                <a:cs typeface="+mn-ea"/>
                <a:sym typeface="+mn-lt"/>
              </a:rPr>
              <a:t>创始人为女子十二乐坊抖音首席运营导师</a:t>
            </a:r>
            <a:endParaRPr lang="zh-CN" sz="1325" dirty="0">
              <a:solidFill>
                <a:schemeClr val="tx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a748e07a0f3027772bb86daa820ddb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7490" y="1782445"/>
            <a:ext cx="6588760" cy="41668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47490" y="1182370"/>
            <a:ext cx="5578475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微软雅黑 Light" panose="020B0502040204020203" charset="-122"/>
                <a:ea typeface="微软雅黑 Light" panose="020B0502040204020203" charset="-122"/>
              </a:rPr>
              <a:t>流年似水安徽直播基地展示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8" name="图片 7" descr="f0eb024329340e7e162b2dbc72bb34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0" y="1782445"/>
            <a:ext cx="2915920" cy="2187575"/>
          </a:xfrm>
          <a:prstGeom prst="rect">
            <a:avLst/>
          </a:prstGeom>
        </p:spPr>
      </p:pic>
      <p:pic>
        <p:nvPicPr>
          <p:cNvPr id="11" name="图片 10" descr="2445efc9f6f986b0c31db3f40903f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0" y="4148455"/>
            <a:ext cx="2916555" cy="218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47490" y="1182370"/>
            <a:ext cx="5578475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微软雅黑 Light" panose="020B0502040204020203" charset="-122"/>
                <a:ea typeface="微软雅黑 Light" panose="020B0502040204020203" charset="-122"/>
              </a:rPr>
              <a:t>流年似水苏州直播基地展示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苏州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12340" y="1687830"/>
            <a:ext cx="7654925" cy="431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47490" y="1182370"/>
            <a:ext cx="5578475" cy="411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latin typeface="微软雅黑 Light" panose="020B0502040204020203" charset="-122"/>
                <a:ea typeface="微软雅黑 Light" panose="020B0502040204020203" charset="-122"/>
              </a:rPr>
              <a:t>流年似水苏州直播间展示拍摄花絮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5" name="直播间参观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1535" y="1816100"/>
            <a:ext cx="5108575" cy="3133090"/>
          </a:xfrm>
          <a:prstGeom prst="rect">
            <a:avLst/>
          </a:prstGeom>
        </p:spPr>
      </p:pic>
      <p:pic>
        <p:nvPicPr>
          <p:cNvPr id="6" name="花絮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22340" y="1815465"/>
            <a:ext cx="5196205" cy="3133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MDI0ODlkY2Q0ZTgzNzVhZWJkMWUxOTNjYjQ3OWVkMTA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815*2908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54*3026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119*1563*1806*180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188*1564*1806*180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0000"/>
      </a:accent1>
      <a:accent2>
        <a:srgbClr val="51C0D7"/>
      </a:accent2>
      <a:accent3>
        <a:srgbClr val="000000"/>
      </a:accent3>
      <a:accent4>
        <a:srgbClr val="51C0D7"/>
      </a:accent4>
      <a:accent5>
        <a:srgbClr val="000000"/>
      </a:accent5>
      <a:accent6>
        <a:srgbClr val="51C0D7"/>
      </a:accent6>
      <a:hlink>
        <a:srgbClr val="000000"/>
      </a:hlink>
      <a:folHlink>
        <a:srgbClr val="51C0D7"/>
      </a:folHlink>
    </a:clrScheme>
    <a:fontScheme name="auyowi05">
      <a:majorFont>
        <a:latin typeface="Arial"/>
        <a:ea typeface="字体视界-一风尚黑体"/>
        <a:cs typeface=""/>
      </a:majorFont>
      <a:minorFont>
        <a:latin typeface="Arial"/>
        <a:ea typeface="字体视界-一风尚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3364</Words>
  <Application>WPS 演示</Application>
  <PresentationFormat>宽屏</PresentationFormat>
  <Paragraphs>262</Paragraphs>
  <Slides>25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 Light</vt:lpstr>
      <vt:lpstr>微软雅黑</vt:lpstr>
      <vt:lpstr>微软雅黑</vt:lpstr>
      <vt:lpstr>仿宋_GB2312</vt:lpstr>
      <vt:lpstr>仿宋</vt:lpstr>
      <vt:lpstr>字体视界-一风尚黑体</vt:lpstr>
      <vt:lpstr>黑体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Selena</cp:lastModifiedBy>
  <cp:revision>82</cp:revision>
  <dcterms:created xsi:type="dcterms:W3CDTF">2018-04-18T06:17:00Z</dcterms:created>
  <dcterms:modified xsi:type="dcterms:W3CDTF">2023-11-01T13:14:42Z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6CB4104BC36640E099274C53D42065B2_13</vt:lpwstr>
  </property>
  <property fmtid="{D5CDD505-2E9C-101B-9397-08002B2CF9AE}" pid="3" name="KSOProductBuildVer">
    <vt:lpwstr>2052-12.1.0.15712</vt:lpwstr>
  </property>
</Properties>
</file>